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tiff" ContentType="image/tiff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1.xml" ContentType="application/vnd.openxmlformats-officedocument.presentationml.tag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72" r:id="rId2"/>
  </p:sldMasterIdLst>
  <p:notesMasterIdLst>
    <p:notesMasterId r:id="rId120"/>
  </p:notesMasterIdLst>
  <p:handoutMasterIdLst>
    <p:handoutMasterId r:id="rId121"/>
  </p:handoutMasterIdLst>
  <p:sldIdLst>
    <p:sldId id="257" r:id="rId3"/>
    <p:sldId id="264" r:id="rId4"/>
    <p:sldId id="381" r:id="rId5"/>
    <p:sldId id="479" r:id="rId6"/>
    <p:sldId id="469" r:id="rId7"/>
    <p:sldId id="309" r:id="rId8"/>
    <p:sldId id="382" r:id="rId9"/>
    <p:sldId id="372" r:id="rId10"/>
    <p:sldId id="523" r:id="rId11"/>
    <p:sldId id="310" r:id="rId12"/>
    <p:sldId id="383" r:id="rId13"/>
    <p:sldId id="354" r:id="rId14"/>
    <p:sldId id="504" r:id="rId15"/>
    <p:sldId id="505" r:id="rId16"/>
    <p:sldId id="410" r:id="rId17"/>
    <p:sldId id="411" r:id="rId18"/>
    <p:sldId id="412" r:id="rId19"/>
    <p:sldId id="413" r:id="rId20"/>
    <p:sldId id="414" r:id="rId21"/>
    <p:sldId id="415" r:id="rId22"/>
    <p:sldId id="416" r:id="rId23"/>
    <p:sldId id="384" r:id="rId24"/>
    <p:sldId id="346" r:id="rId25"/>
    <p:sldId id="335" r:id="rId26"/>
    <p:sldId id="336" r:id="rId27"/>
    <p:sldId id="385" r:id="rId28"/>
    <p:sldId id="337" r:id="rId29"/>
    <p:sldId id="338" r:id="rId30"/>
    <p:sldId id="339" r:id="rId31"/>
    <p:sldId id="506" r:id="rId32"/>
    <p:sldId id="340" r:id="rId33"/>
    <p:sldId id="356" r:id="rId34"/>
    <p:sldId id="387" r:id="rId35"/>
    <p:sldId id="386" r:id="rId36"/>
    <p:sldId id="341" r:id="rId37"/>
    <p:sldId id="418" r:id="rId38"/>
    <p:sldId id="419" r:id="rId39"/>
    <p:sldId id="407" r:id="rId40"/>
    <p:sldId id="405" r:id="rId41"/>
    <p:sldId id="406" r:id="rId42"/>
    <p:sldId id="441" r:id="rId43"/>
    <p:sldId id="442" r:id="rId44"/>
    <p:sldId id="443" r:id="rId45"/>
    <p:sldId id="437" r:id="rId46"/>
    <p:sldId id="440" r:id="rId47"/>
    <p:sldId id="438" r:id="rId48"/>
    <p:sldId id="439" r:id="rId49"/>
    <p:sldId id="493" r:id="rId50"/>
    <p:sldId id="495" r:id="rId51"/>
    <p:sldId id="444" r:id="rId52"/>
    <p:sldId id="452" r:id="rId53"/>
    <p:sldId id="454" r:id="rId54"/>
    <p:sldId id="485" r:id="rId55"/>
    <p:sldId id="534" r:id="rId56"/>
    <p:sldId id="422" r:id="rId57"/>
    <p:sldId id="423" r:id="rId58"/>
    <p:sldId id="424" r:id="rId59"/>
    <p:sldId id="425" r:id="rId60"/>
    <p:sldId id="466" r:id="rId61"/>
    <p:sldId id="467" r:id="rId62"/>
    <p:sldId id="463" r:id="rId63"/>
    <p:sldId id="464" r:id="rId64"/>
    <p:sldId id="465" r:id="rId65"/>
    <p:sldId id="480" r:id="rId66"/>
    <p:sldId id="492" r:id="rId67"/>
    <p:sldId id="489" r:id="rId68"/>
    <p:sldId id="490" r:id="rId69"/>
    <p:sldId id="491" r:id="rId70"/>
    <p:sldId id="426" r:id="rId71"/>
    <p:sldId id="428" r:id="rId72"/>
    <p:sldId id="362" r:id="rId73"/>
    <p:sldId id="468" r:id="rId74"/>
    <p:sldId id="462" r:id="rId75"/>
    <p:sldId id="538" r:id="rId76"/>
    <p:sldId id="429" r:id="rId77"/>
    <p:sldId id="446" r:id="rId78"/>
    <p:sldId id="522" r:id="rId79"/>
    <p:sldId id="474" r:id="rId80"/>
    <p:sldId id="496" r:id="rId81"/>
    <p:sldId id="507" r:id="rId82"/>
    <p:sldId id="486" r:id="rId83"/>
    <p:sldId id="535" r:id="rId84"/>
    <p:sldId id="367" r:id="rId85"/>
    <p:sldId id="487" r:id="rId86"/>
    <p:sldId id="536" r:id="rId87"/>
    <p:sldId id="516" r:id="rId88"/>
    <p:sldId id="476" r:id="rId89"/>
    <p:sldId id="475" r:id="rId90"/>
    <p:sldId id="457" r:id="rId91"/>
    <p:sldId id="436" r:id="rId92"/>
    <p:sldId id="431" r:id="rId93"/>
    <p:sldId id="433" r:id="rId94"/>
    <p:sldId id="432" r:id="rId95"/>
    <p:sldId id="434" r:id="rId96"/>
    <p:sldId id="530" r:id="rId97"/>
    <p:sldId id="375" r:id="rId98"/>
    <p:sldId id="533" r:id="rId99"/>
    <p:sldId id="349" r:id="rId100"/>
    <p:sldId id="515" r:id="rId101"/>
    <p:sldId id="513" r:id="rId102"/>
    <p:sldId id="483" r:id="rId103"/>
    <p:sldId id="488" r:id="rId104"/>
    <p:sldId id="537" r:id="rId105"/>
    <p:sldId id="482" r:id="rId106"/>
    <p:sldId id="497" r:id="rId107"/>
    <p:sldId id="498" r:id="rId108"/>
    <p:sldId id="509" r:id="rId109"/>
    <p:sldId id="510" r:id="rId110"/>
    <p:sldId id="499" r:id="rId111"/>
    <p:sldId id="502" r:id="rId112"/>
    <p:sldId id="380" r:id="rId113"/>
    <p:sldId id="350" r:id="rId114"/>
    <p:sldId id="531" r:id="rId115"/>
    <p:sldId id="532" r:id="rId116"/>
    <p:sldId id="529" r:id="rId117"/>
    <p:sldId id="528" r:id="rId118"/>
    <p:sldId id="527" r:id="rId119"/>
  </p:sldIdLst>
  <p:sldSz cx="9144000" cy="6858000" type="screen4x3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hiddenSlides="1" frameSlides="1"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855" autoAdjust="0"/>
    <p:restoredTop sz="91121"/>
  </p:normalViewPr>
  <p:slideViewPr>
    <p:cSldViewPr snapToGrid="0" snapToObjects="1">
      <p:cViewPr varScale="1">
        <p:scale>
          <a:sx n="70" d="100"/>
          <a:sy n="70" d="100"/>
        </p:scale>
        <p:origin x="-2008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60" Type="http://schemas.openxmlformats.org/officeDocument/2006/relationships/slide" Target="slides/slide58.xml"/><Relationship Id="rId61" Type="http://schemas.openxmlformats.org/officeDocument/2006/relationships/slide" Target="slides/slide59.xml"/><Relationship Id="rId62" Type="http://schemas.openxmlformats.org/officeDocument/2006/relationships/slide" Target="slides/slide60.xml"/><Relationship Id="rId63" Type="http://schemas.openxmlformats.org/officeDocument/2006/relationships/slide" Target="slides/slide61.xml"/><Relationship Id="rId64" Type="http://schemas.openxmlformats.org/officeDocument/2006/relationships/slide" Target="slides/slide62.xml"/><Relationship Id="rId65" Type="http://schemas.openxmlformats.org/officeDocument/2006/relationships/slide" Target="slides/slide63.xml"/><Relationship Id="rId66" Type="http://schemas.openxmlformats.org/officeDocument/2006/relationships/slide" Target="slides/slide64.xml"/><Relationship Id="rId67" Type="http://schemas.openxmlformats.org/officeDocument/2006/relationships/slide" Target="slides/slide65.xml"/><Relationship Id="rId68" Type="http://schemas.openxmlformats.org/officeDocument/2006/relationships/slide" Target="slides/slide66.xml"/><Relationship Id="rId69" Type="http://schemas.openxmlformats.org/officeDocument/2006/relationships/slide" Target="slides/slide67.xml"/><Relationship Id="rId120" Type="http://schemas.openxmlformats.org/officeDocument/2006/relationships/notesMaster" Target="notesMasters/notesMaster1.xml"/><Relationship Id="rId121" Type="http://schemas.openxmlformats.org/officeDocument/2006/relationships/handoutMaster" Target="handoutMasters/handoutMaster1.xml"/><Relationship Id="rId122" Type="http://schemas.openxmlformats.org/officeDocument/2006/relationships/printerSettings" Target="printerSettings/printerSettings1.bin"/><Relationship Id="rId123" Type="http://schemas.openxmlformats.org/officeDocument/2006/relationships/presProps" Target="presProps.xml"/><Relationship Id="rId124" Type="http://schemas.openxmlformats.org/officeDocument/2006/relationships/viewProps" Target="viewProps.xml"/><Relationship Id="rId125" Type="http://schemas.openxmlformats.org/officeDocument/2006/relationships/theme" Target="theme/theme1.xml"/><Relationship Id="rId126" Type="http://schemas.openxmlformats.org/officeDocument/2006/relationships/tableStyles" Target="tableStyles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90" Type="http://schemas.openxmlformats.org/officeDocument/2006/relationships/slide" Target="slides/slide88.xml"/><Relationship Id="rId91" Type="http://schemas.openxmlformats.org/officeDocument/2006/relationships/slide" Target="slides/slide89.xml"/><Relationship Id="rId92" Type="http://schemas.openxmlformats.org/officeDocument/2006/relationships/slide" Target="slides/slide90.xml"/><Relationship Id="rId93" Type="http://schemas.openxmlformats.org/officeDocument/2006/relationships/slide" Target="slides/slide91.xml"/><Relationship Id="rId94" Type="http://schemas.openxmlformats.org/officeDocument/2006/relationships/slide" Target="slides/slide92.xml"/><Relationship Id="rId95" Type="http://schemas.openxmlformats.org/officeDocument/2006/relationships/slide" Target="slides/slide93.xml"/><Relationship Id="rId96" Type="http://schemas.openxmlformats.org/officeDocument/2006/relationships/slide" Target="slides/slide94.xml"/><Relationship Id="rId101" Type="http://schemas.openxmlformats.org/officeDocument/2006/relationships/slide" Target="slides/slide99.xml"/><Relationship Id="rId102" Type="http://schemas.openxmlformats.org/officeDocument/2006/relationships/slide" Target="slides/slide100.xml"/><Relationship Id="rId103" Type="http://schemas.openxmlformats.org/officeDocument/2006/relationships/slide" Target="slides/slide101.xml"/><Relationship Id="rId104" Type="http://schemas.openxmlformats.org/officeDocument/2006/relationships/slide" Target="slides/slide102.xml"/><Relationship Id="rId105" Type="http://schemas.openxmlformats.org/officeDocument/2006/relationships/slide" Target="slides/slide103.xml"/><Relationship Id="rId106" Type="http://schemas.openxmlformats.org/officeDocument/2006/relationships/slide" Target="slides/slide104.xml"/><Relationship Id="rId107" Type="http://schemas.openxmlformats.org/officeDocument/2006/relationships/slide" Target="slides/slide105.xml"/><Relationship Id="rId108" Type="http://schemas.openxmlformats.org/officeDocument/2006/relationships/slide" Target="slides/slide106.xml"/><Relationship Id="rId109" Type="http://schemas.openxmlformats.org/officeDocument/2006/relationships/slide" Target="slides/slide107.xml"/><Relationship Id="rId97" Type="http://schemas.openxmlformats.org/officeDocument/2006/relationships/slide" Target="slides/slide95.xml"/><Relationship Id="rId98" Type="http://schemas.openxmlformats.org/officeDocument/2006/relationships/slide" Target="slides/slide96.xml"/><Relationship Id="rId99" Type="http://schemas.openxmlformats.org/officeDocument/2006/relationships/slide" Target="slides/slide97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100" Type="http://schemas.openxmlformats.org/officeDocument/2006/relationships/slide" Target="slides/slide98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70" Type="http://schemas.openxmlformats.org/officeDocument/2006/relationships/slide" Target="slides/slide68.xml"/><Relationship Id="rId71" Type="http://schemas.openxmlformats.org/officeDocument/2006/relationships/slide" Target="slides/slide69.xml"/><Relationship Id="rId72" Type="http://schemas.openxmlformats.org/officeDocument/2006/relationships/slide" Target="slides/slide70.xml"/><Relationship Id="rId73" Type="http://schemas.openxmlformats.org/officeDocument/2006/relationships/slide" Target="slides/slide71.xml"/><Relationship Id="rId74" Type="http://schemas.openxmlformats.org/officeDocument/2006/relationships/slide" Target="slides/slide72.xml"/><Relationship Id="rId75" Type="http://schemas.openxmlformats.org/officeDocument/2006/relationships/slide" Target="slides/slide73.xml"/><Relationship Id="rId76" Type="http://schemas.openxmlformats.org/officeDocument/2006/relationships/slide" Target="slides/slide74.xml"/><Relationship Id="rId77" Type="http://schemas.openxmlformats.org/officeDocument/2006/relationships/slide" Target="slides/slide75.xml"/><Relationship Id="rId78" Type="http://schemas.openxmlformats.org/officeDocument/2006/relationships/slide" Target="slides/slide76.xml"/><Relationship Id="rId79" Type="http://schemas.openxmlformats.org/officeDocument/2006/relationships/slide" Target="slides/slide77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<Relationship Id="rId55" Type="http://schemas.openxmlformats.org/officeDocument/2006/relationships/slide" Target="slides/slide53.xml"/><Relationship Id="rId56" Type="http://schemas.openxmlformats.org/officeDocument/2006/relationships/slide" Target="slides/slide54.xml"/><Relationship Id="rId57" Type="http://schemas.openxmlformats.org/officeDocument/2006/relationships/slide" Target="slides/slide55.xml"/><Relationship Id="rId58" Type="http://schemas.openxmlformats.org/officeDocument/2006/relationships/slide" Target="slides/slide56.xml"/><Relationship Id="rId59" Type="http://schemas.openxmlformats.org/officeDocument/2006/relationships/slide" Target="slides/slide57.xml"/><Relationship Id="rId110" Type="http://schemas.openxmlformats.org/officeDocument/2006/relationships/slide" Target="slides/slide108.xml"/><Relationship Id="rId111" Type="http://schemas.openxmlformats.org/officeDocument/2006/relationships/slide" Target="slides/slide109.xml"/><Relationship Id="rId112" Type="http://schemas.openxmlformats.org/officeDocument/2006/relationships/slide" Target="slides/slide110.xml"/><Relationship Id="rId113" Type="http://schemas.openxmlformats.org/officeDocument/2006/relationships/slide" Target="slides/slide111.xml"/><Relationship Id="rId114" Type="http://schemas.openxmlformats.org/officeDocument/2006/relationships/slide" Target="slides/slide112.xml"/><Relationship Id="rId115" Type="http://schemas.openxmlformats.org/officeDocument/2006/relationships/slide" Target="slides/slide113.xml"/><Relationship Id="rId116" Type="http://schemas.openxmlformats.org/officeDocument/2006/relationships/slide" Target="slides/slide114.xml"/><Relationship Id="rId117" Type="http://schemas.openxmlformats.org/officeDocument/2006/relationships/slide" Target="slides/slide115.xml"/><Relationship Id="rId118" Type="http://schemas.openxmlformats.org/officeDocument/2006/relationships/slide" Target="slides/slide116.xml"/><Relationship Id="rId119" Type="http://schemas.openxmlformats.org/officeDocument/2006/relationships/slide" Target="slides/slide11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80" Type="http://schemas.openxmlformats.org/officeDocument/2006/relationships/slide" Target="slides/slide78.xml"/><Relationship Id="rId81" Type="http://schemas.openxmlformats.org/officeDocument/2006/relationships/slide" Target="slides/slide79.xml"/><Relationship Id="rId82" Type="http://schemas.openxmlformats.org/officeDocument/2006/relationships/slide" Target="slides/slide80.xml"/><Relationship Id="rId83" Type="http://schemas.openxmlformats.org/officeDocument/2006/relationships/slide" Target="slides/slide81.xml"/><Relationship Id="rId84" Type="http://schemas.openxmlformats.org/officeDocument/2006/relationships/slide" Target="slides/slide82.xml"/><Relationship Id="rId85" Type="http://schemas.openxmlformats.org/officeDocument/2006/relationships/slide" Target="slides/slide83.xml"/><Relationship Id="rId86" Type="http://schemas.openxmlformats.org/officeDocument/2006/relationships/slide" Target="slides/slide84.xml"/><Relationship Id="rId87" Type="http://schemas.openxmlformats.org/officeDocument/2006/relationships/slide" Target="slides/slide85.xml"/><Relationship Id="rId88" Type="http://schemas.openxmlformats.org/officeDocument/2006/relationships/slide" Target="slides/slide86.xml"/><Relationship Id="rId89" Type="http://schemas.openxmlformats.org/officeDocument/2006/relationships/slide" Target="slides/slide8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271E1A-28DB-8245-8A2E-B196AA207222}" type="datetimeFigureOut">
              <a:rPr lang="en-US" smtClean="0"/>
              <a:t>02/03/16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F0719E-A66A-E845-80B7-C5C5DE97A87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34882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D3E310-58ED-4B49-A009-CC8F6AD73C05}" type="datetimeFigureOut">
              <a:rPr lang="en-US" smtClean="0"/>
              <a:t>02/03/16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1AF075-1105-DC40-A419-251B74DBA3D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81992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6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2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Practical 2 – Bring Your Own Data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1AF075-1105-DC40-A419-251B74DBA3D4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55740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1AF075-1105-DC40-A419-251B74DBA3D4}" type="slidenum">
              <a:rPr lang="en-GB" smtClean="0"/>
              <a:t>63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80194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Practical 2 – Bring Your Own Data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1AF075-1105-DC40-A419-251B74DBA3D4}" type="slidenum">
              <a:rPr lang="en-GB" smtClean="0"/>
              <a:t>81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15305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Practical 2 – Bring Your Own Data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1AF075-1105-DC40-A419-251B74DBA3D4}" type="slidenum">
              <a:rPr lang="en-GB" smtClean="0"/>
              <a:t>84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49528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379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GB" smtClean="0"/>
              <a:t>-Raster data is constructed by surveying or sampling at regular intervals on a grid layout.</a:t>
            </a:r>
          </a:p>
          <a:p>
            <a:r>
              <a:rPr lang="en-GB" smtClean="0"/>
              <a:t>	e.g. soil sample every 500m, or interpolated (estimated) from contours.</a:t>
            </a:r>
          </a:p>
          <a:p>
            <a:r>
              <a:rPr lang="en-GB" smtClean="0"/>
              <a:t>-Usually assigned a colour in GIS. Includes images, aerial photos. </a:t>
            </a:r>
          </a:p>
          <a:p>
            <a:r>
              <a:rPr lang="en-GB" smtClean="0"/>
              <a:t>-You can convert data between the different formats quite easily in the software for different applications</a:t>
            </a:r>
          </a:p>
          <a:p>
            <a:endParaRPr lang="en-GB" smtClean="0"/>
          </a:p>
        </p:txBody>
      </p:sp>
      <p:sp>
        <p:nvSpPr>
          <p:cNvPr id="33796" name="Slide Number Placeholder 3"/>
          <p:cNvSpPr>
            <a:spLocks noGrp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863B20C6-7943-4549-93EC-B91DAD46DF94}" type="slidenum">
              <a:rPr lang="en-GB" smtClean="0">
                <a:ea typeface="DejaVu Sans" charset="0"/>
              </a:rPr>
              <a:pPr/>
              <a:t>86</a:t>
            </a:fld>
            <a:endParaRPr lang="en-GB" smtClean="0">
              <a:ea typeface="DejaVu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3082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Practical 2 – Bring Your Own Data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1AF075-1105-DC40-A419-251B74DBA3D4}" type="slidenum">
              <a:rPr lang="en-GB" smtClean="0"/>
              <a:t>102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4932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Ask to fill in survey with analysis course suggestions, or not.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1AF075-1105-DC40-A419-251B74DBA3D4}" type="slidenum">
              <a:rPr lang="en-GB" smtClean="0"/>
              <a:t>112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36183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481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n-GB" dirty="0" smtClean="0"/>
              <a:t>We can use a GIS for an almost infinite range of purposes, including…</a:t>
            </a:r>
          </a:p>
          <a:p>
            <a:pPr eaLnBrk="1" hangingPunct="1">
              <a:spcBef>
                <a:spcPct val="0"/>
              </a:spcBef>
            </a:pPr>
            <a:r>
              <a:rPr lang="en-GB" dirty="0" smtClean="0"/>
              <a:t>-Location-based queries (e.g. where is the community centre?)</a:t>
            </a:r>
          </a:p>
          <a:p>
            <a:pPr eaLnBrk="1" hangingPunct="1">
              <a:spcBef>
                <a:spcPct val="0"/>
              </a:spcBef>
              <a:buFontTx/>
              <a:buChar char="-"/>
            </a:pPr>
            <a:r>
              <a:rPr lang="en-GB" dirty="0" smtClean="0"/>
              <a:t>Relationship-based queries (e.g. where is the nearest Well or bore hole?)</a:t>
            </a:r>
          </a:p>
          <a:p>
            <a:pPr eaLnBrk="1" hangingPunct="1">
              <a:spcBef>
                <a:spcPct val="0"/>
              </a:spcBef>
              <a:buFontTx/>
              <a:buChar char="-"/>
            </a:pPr>
            <a:r>
              <a:rPr lang="en-GB" dirty="0" smtClean="0"/>
              <a:t>Network analysis (e.g. what is the shortest route between A and B?)</a:t>
            </a:r>
          </a:p>
          <a:p>
            <a:pPr eaLnBrk="1" hangingPunct="1">
              <a:spcBef>
                <a:spcPct val="0"/>
              </a:spcBef>
              <a:buFontTx/>
              <a:buChar char="-"/>
            </a:pPr>
            <a:r>
              <a:rPr lang="en-GB" dirty="0" smtClean="0"/>
              <a:t>Trend analysis (e.g. how has land use changed between time A and time B?)</a:t>
            </a:r>
          </a:p>
          <a:p>
            <a:pPr eaLnBrk="1" hangingPunct="1">
              <a:spcBef>
                <a:spcPct val="0"/>
              </a:spcBef>
              <a:buFontTx/>
              <a:buChar char="-"/>
            </a:pPr>
            <a:r>
              <a:rPr lang="en-GB" dirty="0" smtClean="0"/>
              <a:t>3D visualisation (e.g. displaying 3d flood models)</a:t>
            </a:r>
          </a:p>
          <a:p>
            <a:pPr eaLnBrk="1" hangingPunct="1">
              <a:spcBef>
                <a:spcPct val="0"/>
              </a:spcBef>
            </a:pPr>
            <a:endParaRPr lang="en-GB" dirty="0" smtClean="0"/>
          </a:p>
          <a:p>
            <a:pPr eaLnBrk="1" hangingPunct="1">
              <a:spcBef>
                <a:spcPct val="0"/>
              </a:spcBef>
            </a:pPr>
            <a:r>
              <a:rPr lang="en-GB" dirty="0" smtClean="0"/>
              <a:t>This course will give you experience in using all three levels of using geographic information systems.</a:t>
            </a:r>
          </a:p>
        </p:txBody>
      </p:sp>
      <p:sp>
        <p:nvSpPr>
          <p:cNvPr id="348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CEACA0DC-3016-4834-9D1D-3DA3E638F84E}" type="slidenum">
              <a:rPr lang="en-US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1057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Maintains angle</a:t>
            </a:r>
            <a:r>
              <a:rPr lang="en-US" baseline="0" dirty="0" smtClean="0"/>
              <a:t> but not area.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1AF075-1105-DC40-A419-251B74DBA3D4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34830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31E38FFC-2A06-41D2-8024-4DCFA7CED158}" type="slidenum">
              <a:rPr lang="en-GB" smtClean="0">
                <a:ea typeface="DejaVu Sans" charset="0"/>
              </a:rPr>
              <a:pPr/>
              <a:t>35</a:t>
            </a:fld>
            <a:endParaRPr lang="en-GB" smtClean="0">
              <a:ea typeface="DejaVu Sans" charset="0"/>
            </a:endParaRPr>
          </a:p>
        </p:txBody>
      </p:sp>
      <p:sp>
        <p:nvSpPr>
          <p:cNvPr id="38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GB" dirty="0" smtClean="0"/>
              <a:t>-Coordinate Systems are derived from projections and are used to give</a:t>
            </a:r>
            <a:r>
              <a:rPr lang="en-GB" baseline="0" dirty="0" smtClean="0"/>
              <a:t> coordinates (numbers) to locations on the Earth’s surface</a:t>
            </a:r>
            <a:endParaRPr lang="en-GB" dirty="0" smtClean="0"/>
          </a:p>
          <a:p>
            <a:r>
              <a:rPr lang="en-GB" dirty="0" smtClean="0"/>
              <a:t>-Best if your data is all in the same coordinate system (otherwise the coordinates</a:t>
            </a:r>
            <a:r>
              <a:rPr lang="en-GB" baseline="0" dirty="0" smtClean="0"/>
              <a:t> might be slightly different for the same location)</a:t>
            </a:r>
            <a:r>
              <a:rPr lang="en-GB" dirty="0" smtClean="0"/>
              <a:t>, but ArcMap can convert between them</a:t>
            </a:r>
          </a:p>
          <a:p>
            <a:r>
              <a:rPr lang="en-GB" dirty="0" smtClean="0"/>
              <a:t>-Most common:</a:t>
            </a:r>
          </a:p>
          <a:p>
            <a:r>
              <a:rPr lang="en-GB" dirty="0" smtClean="0"/>
              <a:t>	-Lat/Long (also WGS 1984) used by most GPS</a:t>
            </a:r>
          </a:p>
          <a:p>
            <a:r>
              <a:rPr lang="en-GB" dirty="0" smtClean="0"/>
              <a:t>	-BNG (British National Grid) very common in UK data – Ordnance Survey format. </a:t>
            </a:r>
          </a:p>
          <a:p>
            <a:r>
              <a:rPr lang="en-GB" dirty="0" smtClean="0"/>
              <a:t>-Most important – are all your data in the same coordinate system?</a:t>
            </a:r>
          </a:p>
          <a:p>
            <a:r>
              <a:rPr lang="en-GB" dirty="0" smtClean="0"/>
              <a:t>-ArcMap can convert, but often if your data appears in the wrong place, it is because there is something wrong with the coordinate system. </a:t>
            </a:r>
          </a:p>
          <a:p>
            <a:endParaRPr lang="en-GB" dirty="0" smtClean="0"/>
          </a:p>
          <a:p>
            <a:r>
              <a:rPr lang="en-GB" dirty="0" smtClean="0"/>
              <a:t>http://www.worldatlas.com/webimage/testmaps/latslongs.htm</a:t>
            </a:r>
          </a:p>
          <a:p>
            <a:r>
              <a:rPr lang="en-GB" dirty="0" smtClean="0"/>
              <a:t>http://www.ordnancesurvey.co.uk/oswebsite/gps/information/coordinatesystemsinfo/guidetonationalgrid/page13.html</a:t>
            </a:r>
          </a:p>
          <a:p>
            <a:r>
              <a:rPr lang="en-GB" dirty="0" smtClean="0"/>
              <a:t>http://www.ordnancesurvey.co.uk/oswebsite/gps/information/coordinatesystemsinfo/guidetonationalgrid/page8.html</a:t>
            </a:r>
          </a:p>
          <a:p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10797174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1AF075-1105-DC40-A419-251B74DBA3D4}" type="slidenum">
              <a:rPr lang="en-GB" smtClean="0"/>
              <a:t>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351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1AF075-1105-DC40-A419-251B74DBA3D4}" type="slidenum">
              <a:rPr lang="en-GB" smtClean="0"/>
              <a:t>45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351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1AF075-1105-DC40-A419-251B74DBA3D4}" type="slidenum">
              <a:rPr lang="en-GB" smtClean="0"/>
              <a:t>46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351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1AF075-1105-DC40-A419-251B74DBA3D4}" type="slidenum">
              <a:rPr lang="en-GB" smtClean="0"/>
              <a:t>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351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Practical 2 – Bring Your Own Data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1AF075-1105-DC40-A419-251B74DBA3D4}" type="slidenum">
              <a:rPr lang="en-GB" smtClean="0"/>
              <a:t>53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9033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1CD25-8B85-C740-A987-EA4EBCB3B874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02/03/16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9F949-95CC-6444-800A-96DE8140195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697247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1CD25-8B85-C740-A987-EA4EBCB3B874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02/03/16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9F949-95CC-6444-800A-96DE8140195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850388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1CD25-8B85-C740-A987-EA4EBCB3B874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02/03/16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9F949-95CC-6444-800A-96DE8140195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101054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199" y="6356350"/>
            <a:ext cx="3666469" cy="365125"/>
          </a:xfrm>
          <a:prstGeom prst="rect">
            <a:avLst/>
          </a:prstGeom>
        </p:spPr>
        <p:txBody>
          <a:bodyPr/>
          <a:lstStyle/>
          <a:p>
            <a:fld id="{11D11E05-9A79-174A-B0F9-82A56DD3A487}" type="datetimeFigureOut">
              <a:rPr lang="en-US">
                <a:solidFill>
                  <a:prstClr val="black"/>
                </a:solidFill>
                <a:latin typeface="Arial"/>
              </a:rPr>
              <a:pPr/>
              <a:t>02/03/16</a:t>
            </a:fld>
            <a:endParaRPr lang="en-US">
              <a:solidFill>
                <a:prstClr val="black"/>
              </a:solidFill>
              <a:latin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  <a:latin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572000" y="6356350"/>
            <a:ext cx="4373068" cy="365125"/>
          </a:xfrm>
          <a:prstGeom prst="rect">
            <a:avLst/>
          </a:prstGeom>
        </p:spPr>
        <p:txBody>
          <a:bodyPr/>
          <a:lstStyle/>
          <a:p>
            <a:fld id="{FFCAE09B-D2CC-F74E-AF79-1936433FC5CC}" type="slidenum">
              <a:rPr lang="en-US">
                <a:solidFill>
                  <a:prstClr val="black"/>
                </a:solidFill>
                <a:latin typeface="Arial"/>
              </a:rPr>
              <a:pPr/>
              <a:t>‹#›</a:t>
            </a:fld>
            <a:endParaRPr lang="en-US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641369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376092"/>
                </a:solidFill>
              </a:defRPr>
            </a:lvl1pPr>
          </a:lstStyle>
          <a:p>
            <a:r>
              <a:rPr lang="en-GB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199" y="6356350"/>
            <a:ext cx="3666469" cy="365125"/>
          </a:xfrm>
          <a:prstGeom prst="rect">
            <a:avLst/>
          </a:prstGeom>
        </p:spPr>
        <p:txBody>
          <a:bodyPr/>
          <a:lstStyle/>
          <a:p>
            <a:fld id="{11D11E05-9A79-174A-B0F9-82A56DD3A487}" type="datetimeFigureOut">
              <a:rPr lang="en-US">
                <a:solidFill>
                  <a:prstClr val="black"/>
                </a:solidFill>
                <a:latin typeface="Arial"/>
              </a:rPr>
              <a:pPr/>
              <a:t>02/03/16</a:t>
            </a:fld>
            <a:endParaRPr lang="en-US">
              <a:solidFill>
                <a:prstClr val="black"/>
              </a:solidFill>
              <a:latin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  <a:latin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572000" y="6356350"/>
            <a:ext cx="4373068" cy="365125"/>
          </a:xfrm>
          <a:prstGeom prst="rect">
            <a:avLst/>
          </a:prstGeom>
        </p:spPr>
        <p:txBody>
          <a:bodyPr/>
          <a:lstStyle/>
          <a:p>
            <a:fld id="{FFCAE09B-D2CC-F74E-AF79-1936433FC5CC}" type="slidenum">
              <a:rPr lang="en-US">
                <a:solidFill>
                  <a:prstClr val="black"/>
                </a:solidFill>
                <a:latin typeface="Arial"/>
              </a:rPr>
              <a:pPr/>
              <a:t>‹#›</a:t>
            </a:fld>
            <a:endParaRPr lang="en-US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407199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199" y="6356350"/>
            <a:ext cx="3666469" cy="365125"/>
          </a:xfrm>
          <a:prstGeom prst="rect">
            <a:avLst/>
          </a:prstGeom>
        </p:spPr>
        <p:txBody>
          <a:bodyPr/>
          <a:lstStyle/>
          <a:p>
            <a:fld id="{11D11E05-9A79-174A-B0F9-82A56DD3A487}" type="datetimeFigureOut">
              <a:rPr lang="en-US">
                <a:solidFill>
                  <a:prstClr val="black"/>
                </a:solidFill>
                <a:latin typeface="Arial"/>
              </a:rPr>
              <a:pPr/>
              <a:t>02/03/16</a:t>
            </a:fld>
            <a:endParaRPr lang="en-US">
              <a:solidFill>
                <a:prstClr val="black"/>
              </a:solidFill>
              <a:latin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  <a:latin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572000" y="6356350"/>
            <a:ext cx="4373068" cy="365125"/>
          </a:xfrm>
          <a:prstGeom prst="rect">
            <a:avLst/>
          </a:prstGeom>
        </p:spPr>
        <p:txBody>
          <a:bodyPr/>
          <a:lstStyle/>
          <a:p>
            <a:fld id="{FFCAE09B-D2CC-F74E-AF79-1936433FC5CC}" type="slidenum">
              <a:rPr lang="en-US">
                <a:solidFill>
                  <a:prstClr val="black"/>
                </a:solidFill>
                <a:latin typeface="Arial"/>
              </a:rPr>
              <a:pPr/>
              <a:t>‹#›</a:t>
            </a:fld>
            <a:endParaRPr lang="en-US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458749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376092"/>
                </a:solidFill>
              </a:defRPr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199" y="6356350"/>
            <a:ext cx="3666469" cy="365125"/>
          </a:xfrm>
          <a:prstGeom prst="rect">
            <a:avLst/>
          </a:prstGeom>
        </p:spPr>
        <p:txBody>
          <a:bodyPr/>
          <a:lstStyle/>
          <a:p>
            <a:fld id="{11D11E05-9A79-174A-B0F9-82A56DD3A487}" type="datetimeFigureOut">
              <a:rPr lang="en-US">
                <a:solidFill>
                  <a:prstClr val="black"/>
                </a:solidFill>
                <a:latin typeface="Arial"/>
              </a:rPr>
              <a:pPr/>
              <a:t>02/03/16</a:t>
            </a:fld>
            <a:endParaRPr lang="en-US">
              <a:solidFill>
                <a:prstClr val="black"/>
              </a:solidFill>
              <a:latin typeface="Arial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  <a:latin typeface="Arial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572000" y="6356350"/>
            <a:ext cx="4373068" cy="365125"/>
          </a:xfrm>
          <a:prstGeom prst="rect">
            <a:avLst/>
          </a:prstGeom>
        </p:spPr>
        <p:txBody>
          <a:bodyPr/>
          <a:lstStyle/>
          <a:p>
            <a:fld id="{FFCAE09B-D2CC-F74E-AF79-1936433FC5CC}" type="slidenum">
              <a:rPr lang="en-US">
                <a:solidFill>
                  <a:prstClr val="black"/>
                </a:solidFill>
                <a:latin typeface="Arial"/>
              </a:rPr>
              <a:pPr/>
              <a:t>‹#›</a:t>
            </a:fld>
            <a:endParaRPr lang="en-US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195607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199" y="6356350"/>
            <a:ext cx="3666469" cy="365125"/>
          </a:xfrm>
          <a:prstGeom prst="rect">
            <a:avLst/>
          </a:prstGeom>
        </p:spPr>
        <p:txBody>
          <a:bodyPr/>
          <a:lstStyle/>
          <a:p>
            <a:fld id="{11D11E05-9A79-174A-B0F9-82A56DD3A487}" type="datetimeFigureOut">
              <a:rPr lang="en-US">
                <a:solidFill>
                  <a:prstClr val="black"/>
                </a:solidFill>
                <a:latin typeface="Arial"/>
              </a:rPr>
              <a:pPr/>
              <a:t>02/03/16</a:t>
            </a:fld>
            <a:endParaRPr lang="en-US">
              <a:solidFill>
                <a:prstClr val="black"/>
              </a:solidFill>
              <a:latin typeface="Arial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  <a:latin typeface="Arial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4572000" y="6356350"/>
            <a:ext cx="4373068" cy="365125"/>
          </a:xfrm>
          <a:prstGeom prst="rect">
            <a:avLst/>
          </a:prstGeom>
        </p:spPr>
        <p:txBody>
          <a:bodyPr/>
          <a:lstStyle/>
          <a:p>
            <a:fld id="{FFCAE09B-D2CC-F74E-AF79-1936433FC5CC}" type="slidenum">
              <a:rPr lang="en-US">
                <a:solidFill>
                  <a:prstClr val="black"/>
                </a:solidFill>
                <a:latin typeface="Arial"/>
              </a:rPr>
              <a:pPr/>
              <a:t>‹#›</a:t>
            </a:fld>
            <a:endParaRPr lang="en-US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6767197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376092"/>
                </a:solidFill>
              </a:defRPr>
            </a:lvl1pPr>
          </a:lstStyle>
          <a:p>
            <a:r>
              <a:rPr lang="en-GB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199" y="6356350"/>
            <a:ext cx="3666469" cy="365125"/>
          </a:xfrm>
          <a:prstGeom prst="rect">
            <a:avLst/>
          </a:prstGeom>
        </p:spPr>
        <p:txBody>
          <a:bodyPr/>
          <a:lstStyle/>
          <a:p>
            <a:fld id="{11D11E05-9A79-174A-B0F9-82A56DD3A487}" type="datetimeFigureOut">
              <a:rPr lang="en-US">
                <a:solidFill>
                  <a:prstClr val="black"/>
                </a:solidFill>
                <a:latin typeface="Arial"/>
              </a:rPr>
              <a:pPr/>
              <a:t>02/03/16</a:t>
            </a:fld>
            <a:endParaRPr lang="en-US">
              <a:solidFill>
                <a:prstClr val="black"/>
              </a:solidFill>
              <a:latin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  <a:latin typeface="Arial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572000" y="6356350"/>
            <a:ext cx="4373068" cy="365125"/>
          </a:xfrm>
          <a:prstGeom prst="rect">
            <a:avLst/>
          </a:prstGeom>
        </p:spPr>
        <p:txBody>
          <a:bodyPr/>
          <a:lstStyle/>
          <a:p>
            <a:fld id="{FFCAE09B-D2CC-F74E-AF79-1936433FC5CC}" type="slidenum">
              <a:rPr lang="en-US">
                <a:solidFill>
                  <a:prstClr val="black"/>
                </a:solidFill>
                <a:latin typeface="Arial"/>
              </a:rPr>
              <a:pPr/>
              <a:t>‹#›</a:t>
            </a:fld>
            <a:endParaRPr lang="en-US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7103915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199" y="6356350"/>
            <a:ext cx="3666469" cy="365125"/>
          </a:xfrm>
          <a:prstGeom prst="rect">
            <a:avLst/>
          </a:prstGeom>
        </p:spPr>
        <p:txBody>
          <a:bodyPr/>
          <a:lstStyle/>
          <a:p>
            <a:fld id="{11D11E05-9A79-174A-B0F9-82A56DD3A487}" type="datetimeFigureOut">
              <a:rPr lang="en-US">
                <a:solidFill>
                  <a:prstClr val="black"/>
                </a:solidFill>
                <a:latin typeface="Arial"/>
              </a:rPr>
              <a:pPr/>
              <a:t>02/03/16</a:t>
            </a:fld>
            <a:endParaRPr lang="en-US">
              <a:solidFill>
                <a:prstClr val="black"/>
              </a:solidFill>
              <a:latin typeface="Arial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  <a:latin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572000" y="6356350"/>
            <a:ext cx="4373068" cy="365125"/>
          </a:xfrm>
          <a:prstGeom prst="rect">
            <a:avLst/>
          </a:prstGeom>
        </p:spPr>
        <p:txBody>
          <a:bodyPr/>
          <a:lstStyle/>
          <a:p>
            <a:fld id="{FFCAE09B-D2CC-F74E-AF79-1936433FC5CC}" type="slidenum">
              <a:rPr lang="en-US">
                <a:solidFill>
                  <a:prstClr val="black"/>
                </a:solidFill>
                <a:latin typeface="Arial"/>
              </a:rPr>
              <a:pPr/>
              <a:t>‹#›</a:t>
            </a:fld>
            <a:endParaRPr lang="en-US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9317261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199" y="6356350"/>
            <a:ext cx="3666469" cy="365125"/>
          </a:xfrm>
          <a:prstGeom prst="rect">
            <a:avLst/>
          </a:prstGeom>
        </p:spPr>
        <p:txBody>
          <a:bodyPr/>
          <a:lstStyle/>
          <a:p>
            <a:fld id="{11D11E05-9A79-174A-B0F9-82A56DD3A487}" type="datetimeFigureOut">
              <a:rPr lang="en-US">
                <a:solidFill>
                  <a:prstClr val="black"/>
                </a:solidFill>
                <a:latin typeface="Arial"/>
              </a:rPr>
              <a:pPr/>
              <a:t>02/03/16</a:t>
            </a:fld>
            <a:endParaRPr lang="en-US">
              <a:solidFill>
                <a:prstClr val="black"/>
              </a:solidFill>
              <a:latin typeface="Arial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  <a:latin typeface="Arial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572000" y="6356350"/>
            <a:ext cx="4373068" cy="365125"/>
          </a:xfrm>
          <a:prstGeom prst="rect">
            <a:avLst/>
          </a:prstGeom>
        </p:spPr>
        <p:txBody>
          <a:bodyPr/>
          <a:lstStyle/>
          <a:p>
            <a:fld id="{FFCAE09B-D2CC-F74E-AF79-1936433FC5CC}" type="slidenum">
              <a:rPr lang="en-US">
                <a:solidFill>
                  <a:prstClr val="black"/>
                </a:solidFill>
                <a:latin typeface="Arial"/>
              </a:rPr>
              <a:pPr/>
              <a:t>‹#›</a:t>
            </a:fld>
            <a:endParaRPr lang="en-US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839207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GB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1CD25-8B85-C740-A987-EA4EBCB3B874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02/03/16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9F949-95CC-6444-800A-96DE8140195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0083367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199" y="6356350"/>
            <a:ext cx="3666469" cy="365125"/>
          </a:xfrm>
          <a:prstGeom prst="rect">
            <a:avLst/>
          </a:prstGeom>
        </p:spPr>
        <p:txBody>
          <a:bodyPr/>
          <a:lstStyle/>
          <a:p>
            <a:fld id="{11D11E05-9A79-174A-B0F9-82A56DD3A487}" type="datetimeFigureOut">
              <a:rPr lang="en-US">
                <a:solidFill>
                  <a:prstClr val="black"/>
                </a:solidFill>
                <a:latin typeface="Arial"/>
              </a:rPr>
              <a:pPr/>
              <a:t>02/03/16</a:t>
            </a:fld>
            <a:endParaRPr lang="en-US">
              <a:solidFill>
                <a:prstClr val="black"/>
              </a:solidFill>
              <a:latin typeface="Arial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  <a:latin typeface="Arial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572000" y="6356350"/>
            <a:ext cx="4373068" cy="365125"/>
          </a:xfrm>
          <a:prstGeom prst="rect">
            <a:avLst/>
          </a:prstGeom>
        </p:spPr>
        <p:txBody>
          <a:bodyPr/>
          <a:lstStyle/>
          <a:p>
            <a:fld id="{FFCAE09B-D2CC-F74E-AF79-1936433FC5CC}" type="slidenum">
              <a:rPr lang="en-US">
                <a:solidFill>
                  <a:prstClr val="black"/>
                </a:solidFill>
                <a:latin typeface="Arial"/>
              </a:rPr>
              <a:pPr/>
              <a:t>‹#›</a:t>
            </a:fld>
            <a:endParaRPr lang="en-US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6505990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199" y="6356350"/>
            <a:ext cx="3666469" cy="365125"/>
          </a:xfrm>
          <a:prstGeom prst="rect">
            <a:avLst/>
          </a:prstGeom>
        </p:spPr>
        <p:txBody>
          <a:bodyPr/>
          <a:lstStyle/>
          <a:p>
            <a:fld id="{11D11E05-9A79-174A-B0F9-82A56DD3A487}" type="datetimeFigureOut">
              <a:rPr lang="en-US">
                <a:solidFill>
                  <a:prstClr val="black"/>
                </a:solidFill>
                <a:latin typeface="Arial"/>
              </a:rPr>
              <a:pPr/>
              <a:t>02/03/16</a:t>
            </a:fld>
            <a:endParaRPr lang="en-US">
              <a:solidFill>
                <a:prstClr val="black"/>
              </a:solidFill>
              <a:latin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  <a:latin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572000" y="6356350"/>
            <a:ext cx="4373068" cy="365125"/>
          </a:xfrm>
          <a:prstGeom prst="rect">
            <a:avLst/>
          </a:prstGeom>
        </p:spPr>
        <p:txBody>
          <a:bodyPr/>
          <a:lstStyle/>
          <a:p>
            <a:fld id="{FFCAE09B-D2CC-F74E-AF79-1936433FC5CC}" type="slidenum">
              <a:rPr lang="en-US">
                <a:solidFill>
                  <a:prstClr val="black"/>
                </a:solidFill>
                <a:latin typeface="Arial"/>
              </a:rPr>
              <a:pPr/>
              <a:t>‹#›</a:t>
            </a:fld>
            <a:endParaRPr lang="en-US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356190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199" y="6356350"/>
            <a:ext cx="3666469" cy="365125"/>
          </a:xfrm>
          <a:prstGeom prst="rect">
            <a:avLst/>
          </a:prstGeom>
        </p:spPr>
        <p:txBody>
          <a:bodyPr/>
          <a:lstStyle/>
          <a:p>
            <a:fld id="{11D11E05-9A79-174A-B0F9-82A56DD3A487}" type="datetimeFigureOut">
              <a:rPr lang="en-US">
                <a:solidFill>
                  <a:prstClr val="black"/>
                </a:solidFill>
                <a:latin typeface="Arial"/>
              </a:rPr>
              <a:pPr/>
              <a:t>02/03/16</a:t>
            </a:fld>
            <a:endParaRPr lang="en-US">
              <a:solidFill>
                <a:prstClr val="black"/>
              </a:solidFill>
              <a:latin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  <a:latin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572000" y="6356350"/>
            <a:ext cx="4373068" cy="365125"/>
          </a:xfrm>
          <a:prstGeom prst="rect">
            <a:avLst/>
          </a:prstGeom>
        </p:spPr>
        <p:txBody>
          <a:bodyPr/>
          <a:lstStyle/>
          <a:p>
            <a:fld id="{FFCAE09B-D2CC-F74E-AF79-1936433FC5CC}" type="slidenum">
              <a:rPr lang="en-US">
                <a:solidFill>
                  <a:prstClr val="black"/>
                </a:solidFill>
                <a:latin typeface="Arial"/>
              </a:rPr>
              <a:pPr/>
              <a:t>‹#›</a:t>
            </a:fld>
            <a:endParaRPr lang="en-US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597438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1CD25-8B85-C740-A987-EA4EBCB3B874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02/03/16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9F949-95CC-6444-800A-96DE8140195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917362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1CD25-8B85-C740-A987-EA4EBCB3B874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02/03/16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9F949-95CC-6444-800A-96DE8140195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372164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1CD25-8B85-C740-A987-EA4EBCB3B874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02/03/16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9F949-95CC-6444-800A-96DE8140195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631617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1CD25-8B85-C740-A987-EA4EBCB3B874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02/03/16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9F949-95CC-6444-800A-96DE8140195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203477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1CD25-8B85-C740-A987-EA4EBCB3B874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02/03/16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9F949-95CC-6444-800A-96DE8140195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216630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1CD25-8B85-C740-A987-EA4EBCB3B874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02/03/16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9F949-95CC-6444-800A-96DE8140195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276624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1CD25-8B85-C740-A987-EA4EBCB3B874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02/03/16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9F949-95CC-6444-800A-96DE8140195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382825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3" Type="http://schemas.openxmlformats.org/officeDocument/2006/relationships/image" Target="../media/image1.png"/><Relationship Id="rId14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51CD25-8B85-C740-A987-EA4EBCB3B874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02/03/16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39F949-95CC-6444-800A-96DE8140195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734777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rgbClr val="376092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UNI LOGO CYMK.png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448109" y="6117380"/>
            <a:ext cx="2568904" cy="591395"/>
          </a:xfrm>
          <a:prstGeom prst="rect">
            <a:avLst/>
          </a:prstGeom>
        </p:spPr>
      </p:pic>
      <p:pic>
        <p:nvPicPr>
          <p:cNvPr id="4" name="Picture 3" descr="SoES.png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4546600" y="6122539"/>
            <a:ext cx="4140784" cy="735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3810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em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hyperlink" Target="http://data.cdrc.ac.uk/" TargetMode="Externa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77.png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78.png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hyperlink" Target="http://bit.ly/1O1wLWR" TargetMode="External"/><Relationship Id="rId3" Type="http://schemas.openxmlformats.org/officeDocument/2006/relationships/hyperlink" Target="https://oxford.onlinesurveys.ac.uk/introduction-to-using-r-as-a-gis" TargetMode="Externa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1NibLqR" TargetMode="External"/><Relationship Id="rId4" Type="http://schemas.openxmlformats.org/officeDocument/2006/relationships/hyperlink" Target="https://oxford.onlinesurveys.ac.uk/introduction-to-using-r-for-spatial-analysis-2nd-october-3" TargetMode="External"/><Relationship Id="rId5" Type="http://schemas.openxmlformats.org/officeDocument/2006/relationships/hyperlink" Target="https://oxford.onlinesurveys.ac.uk/introduction-to-using-r-for-spatial-analysis-2nd-december" TargetMode="External"/><Relationship Id="rId1" Type="http://schemas.openxmlformats.org/officeDocument/2006/relationships/slideLayout" Target="../slideLayouts/slideLayout13.xml"/><Relationship Id="rId2" Type="http://schemas.openxmlformats.org/officeDocument/2006/relationships/hyperlink" Target="http://bit.ly/1O1wLWR" TargetMode="Externa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jpe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3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4" Type="http://schemas.openxmlformats.org/officeDocument/2006/relationships/image" Target="../media/image19.tiff"/><Relationship Id="rId5" Type="http://schemas.openxmlformats.org/officeDocument/2006/relationships/image" Target="../media/image20.tiff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3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1.g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13.xml"/><Relationship Id="rId2" Type="http://schemas.openxmlformats.org/officeDocument/2006/relationships/hyperlink" Target="http://www.alex-singleton.com/r/2014/02/05/2011-census-open-atlas-project-version-two/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0.png"/><Relationship Id="rId3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1.png"/><Relationship Id="rId3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30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1.gi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7.png"/><Relationship Id="rId3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5.png"/><Relationship Id="rId3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5.png"/><Relationship Id="rId3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5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0.png"/><Relationship Id="rId3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41.jp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2.png"/><Relationship Id="rId3" Type="http://schemas.openxmlformats.org/officeDocument/2006/relationships/image" Target="../media/image43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4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4.png"/><Relationship Id="rId3" Type="http://schemas.openxmlformats.org/officeDocument/2006/relationships/image" Target="../media/image45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2.png"/><Relationship Id="rId3" Type="http://schemas.openxmlformats.org/officeDocument/2006/relationships/image" Target="../media/image4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8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1.gif"/><Relationship Id="rId3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9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0.png"/><Relationship Id="rId3" Type="http://schemas.openxmlformats.org/officeDocument/2006/relationships/image" Target="../media/image51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2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2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3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4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6.png"/><Relationship Id="rId3" Type="http://schemas.openxmlformats.org/officeDocument/2006/relationships/image" Target="../media/image55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7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8.png"/><Relationship Id="rId3" Type="http://schemas.openxmlformats.org/officeDocument/2006/relationships/image" Target="../media/image59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0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61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61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61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61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61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62.png"/><Relationship Id="rId3" Type="http://schemas.openxmlformats.org/officeDocument/2006/relationships/image" Target="../media/image6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62.png"/><Relationship Id="rId3" Type="http://schemas.openxmlformats.org/officeDocument/2006/relationships/image" Target="../media/image63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64.jpe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64.jpe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65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65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1.gif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1.gif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jpe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4" Type="http://schemas.openxmlformats.org/officeDocument/2006/relationships/image" Target="../media/image66.png"/><Relationship Id="rId5" Type="http://schemas.openxmlformats.org/officeDocument/2006/relationships/image" Target="../media/image67.png"/><Relationship Id="rId6" Type="http://schemas.openxmlformats.org/officeDocument/2006/relationships/image" Target="../media/image68.png"/><Relationship Id="rId1" Type="http://schemas.openxmlformats.org/officeDocument/2006/relationships/tags" Target="../tags/tag1.xml"/><Relationship Id="rId2" Type="http://schemas.openxmlformats.org/officeDocument/2006/relationships/slideLayout" Target="../slideLayouts/slideLayout13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9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69.pn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70.pn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71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emf"/><Relationship Id="rId4" Type="http://schemas.openxmlformats.org/officeDocument/2006/relationships/image" Target="../media/image74.emf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72.emf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75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hyperlink" Target="https://oxford.onlinesurveys.ac.uk/introduction-to-using-r-as-a-gis" TargetMode="External"/><Relationship Id="rId4" Type="http://schemas.openxmlformats.org/officeDocument/2006/relationships/image" Target="../media/image76.png"/><Relationship Id="rId1" Type="http://schemas.openxmlformats.org/officeDocument/2006/relationships/slideLayout" Target="../slideLayouts/slideLayout13.xml"/><Relationship Id="rId2" Type="http://schemas.openxmlformats.org/officeDocument/2006/relationships/hyperlink" Target="http://bit.ly/1O1wLWR" TargetMode="Externa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1NibLqR" TargetMode="External"/><Relationship Id="rId4" Type="http://schemas.openxmlformats.org/officeDocument/2006/relationships/hyperlink" Target="https://oxford.onlinesurveys.ac.uk/introduction-to-using-r-for-spatial-analysis-2nd-october-3" TargetMode="External"/><Relationship Id="rId5" Type="http://schemas.openxmlformats.org/officeDocument/2006/relationships/hyperlink" Target="https://oxford.onlinesurveys.ac.uk/introduction-to-using-r-for-spatial-analysis-2nd-december" TargetMode="External"/><Relationship Id="rId1" Type="http://schemas.openxmlformats.org/officeDocument/2006/relationships/slideLayout" Target="../slideLayouts/slideLayout13.xml"/><Relationship Id="rId2" Type="http://schemas.openxmlformats.org/officeDocument/2006/relationships/hyperlink" Target="http://bit.ly/1O1wLWR" TargetMode="Externa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'Pool Uni Logo White1.eps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1084" y="4672297"/>
            <a:ext cx="3827273" cy="88961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710497" y="2784931"/>
            <a:ext cx="1763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prstClr val="white"/>
                </a:solidFill>
                <a:latin typeface="Calibri"/>
              </a:rPr>
              <a:t>Dr</a:t>
            </a:r>
            <a:r>
              <a:rPr lang="en-US" dirty="0">
                <a:solidFill>
                  <a:prstClr val="white"/>
                </a:solidFill>
                <a:latin typeface="Calibri"/>
              </a:rPr>
              <a:t> Nick Bearman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701110" y="3147439"/>
            <a:ext cx="3920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  <a:latin typeface="Calibri"/>
              </a:rPr>
              <a:t>Department of Geography and Planning</a:t>
            </a:r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4227929" y="3174763"/>
            <a:ext cx="791998" cy="1586"/>
          </a:xfrm>
          <a:prstGeom prst="line">
            <a:avLst/>
          </a:prstGeom>
          <a:ln w="349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477108" y="2778107"/>
            <a:ext cx="3226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>
                <a:solidFill>
                  <a:prstClr val="white">
                    <a:lumMod val="95000"/>
                  </a:prstClr>
                </a:solidFill>
                <a:latin typeface="Calibri"/>
              </a:rPr>
              <a:t>Thu 3</a:t>
            </a:r>
            <a:r>
              <a:rPr lang="en-GB" b="1" baseline="30000" dirty="0" smtClean="0">
                <a:solidFill>
                  <a:prstClr val="white">
                    <a:lumMod val="95000"/>
                  </a:prstClr>
                </a:solidFill>
                <a:latin typeface="Calibri"/>
              </a:rPr>
              <a:t>rd</a:t>
            </a:r>
            <a:r>
              <a:rPr lang="en-GB" b="1" dirty="0" smtClean="0">
                <a:solidFill>
                  <a:prstClr val="white">
                    <a:lumMod val="95000"/>
                  </a:prstClr>
                </a:solidFill>
                <a:latin typeface="Calibri"/>
              </a:rPr>
              <a:t> March</a:t>
            </a:r>
            <a:r>
              <a:rPr lang="en-GB" b="1" dirty="0" smtClean="0">
                <a:solidFill>
                  <a:prstClr val="white">
                    <a:lumMod val="95000"/>
                  </a:prstClr>
                </a:solidFill>
                <a:latin typeface="Calibri"/>
              </a:rPr>
              <a:t>, </a:t>
            </a:r>
            <a:r>
              <a:rPr lang="en-GB" b="1" dirty="0" smtClean="0">
                <a:solidFill>
                  <a:prstClr val="white">
                    <a:lumMod val="95000"/>
                  </a:prstClr>
                </a:solidFill>
                <a:latin typeface="Calibri"/>
              </a:rPr>
              <a:t>9:30am – 4pm</a:t>
            </a:r>
            <a:endParaRPr lang="en-GB" b="1" dirty="0">
              <a:solidFill>
                <a:prstClr val="white">
                  <a:lumMod val="95000"/>
                </a:prstClr>
              </a:solidFill>
              <a:latin typeface="Calibri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626646" y="2784931"/>
            <a:ext cx="1838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prstClr val="white"/>
                </a:solidFill>
                <a:latin typeface="Calibri"/>
              </a:rPr>
              <a:t>@</a:t>
            </a:r>
            <a:r>
              <a:rPr lang="en-US" dirty="0" err="1" smtClean="0">
                <a:solidFill>
                  <a:prstClr val="white"/>
                </a:solidFill>
                <a:latin typeface="Calibri"/>
              </a:rPr>
              <a:t>nickbearmanuk</a:t>
            </a: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66560" y="1548055"/>
            <a:ext cx="83088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600" b="1" dirty="0">
                <a:solidFill>
                  <a:prstClr val="white">
                    <a:lumMod val="95000"/>
                  </a:prstClr>
                </a:solidFill>
              </a:rPr>
              <a:t>Introduction to using R for Spatial Analysis</a:t>
            </a:r>
            <a:endParaRPr lang="en-GB" sz="2800" b="1" dirty="0" smtClean="0">
              <a:solidFill>
                <a:prstClr val="white">
                  <a:lumMod val="9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70087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5501" y="274638"/>
            <a:ext cx="8592998" cy="1143000"/>
          </a:xfrm>
        </p:spPr>
        <p:txBody>
          <a:bodyPr/>
          <a:lstStyle/>
          <a:p>
            <a:r>
              <a:rPr lang="en-US" dirty="0" smtClean="0"/>
              <a:t>GIS – </a:t>
            </a:r>
            <a:r>
              <a:rPr lang="en-US" sz="3600" dirty="0" smtClean="0"/>
              <a:t>Geographic Information Systems</a:t>
            </a:r>
            <a:endParaRPr lang="en-US" sz="3600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1248780"/>
            <a:ext cx="8229600" cy="4525963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2800" dirty="0" smtClean="0"/>
              <a:t>Almost all human activities and decisions involve an important </a:t>
            </a:r>
            <a:r>
              <a:rPr lang="en-US" sz="2800" b="1" dirty="0" smtClean="0"/>
              <a:t>geographic component</a:t>
            </a:r>
          </a:p>
          <a:p>
            <a:pPr lvl="1">
              <a:lnSpc>
                <a:spcPct val="90000"/>
              </a:lnSpc>
            </a:pPr>
            <a:r>
              <a:rPr lang="en-US" sz="2400" dirty="0" smtClean="0"/>
              <a:t>the ‘</a:t>
            </a:r>
            <a:r>
              <a:rPr lang="en-US" sz="2400" b="1" dirty="0" smtClean="0"/>
              <a:t>where</a:t>
            </a:r>
            <a:r>
              <a:rPr lang="en-US" sz="2400" dirty="0" smtClean="0"/>
              <a:t>?’</a:t>
            </a:r>
          </a:p>
          <a:p>
            <a:pPr marL="1828800" lvl="4" indent="0">
              <a:lnSpc>
                <a:spcPct val="90000"/>
              </a:lnSpc>
              <a:buNone/>
            </a:pPr>
            <a:endParaRPr lang="en-US" sz="1600" b="1" dirty="0" smtClean="0"/>
          </a:p>
          <a:p>
            <a:pPr>
              <a:lnSpc>
                <a:spcPct val="90000"/>
              </a:lnSpc>
            </a:pPr>
            <a:r>
              <a:rPr lang="en-US" sz="2800" dirty="0" smtClean="0"/>
              <a:t>Working with geographic information involves </a:t>
            </a:r>
            <a:r>
              <a:rPr lang="en-US" sz="2800" b="1" dirty="0" smtClean="0"/>
              <a:t>unique</a:t>
            </a:r>
            <a:r>
              <a:rPr lang="en-US" sz="2800" dirty="0" smtClean="0"/>
              <a:t>, </a:t>
            </a:r>
            <a:r>
              <a:rPr lang="en-US" sz="2800" b="1" dirty="0" smtClean="0"/>
              <a:t>complex</a:t>
            </a:r>
            <a:r>
              <a:rPr lang="en-US" sz="2800" dirty="0" smtClean="0"/>
              <a:t> and </a:t>
            </a:r>
            <a:r>
              <a:rPr lang="en-US" sz="2800" b="1" dirty="0" smtClean="0"/>
              <a:t>difficult</a:t>
            </a:r>
            <a:r>
              <a:rPr lang="en-US" sz="2800" dirty="0" smtClean="0"/>
              <a:t> </a:t>
            </a:r>
            <a:r>
              <a:rPr lang="en-US" sz="2800" b="1" dirty="0" smtClean="0"/>
              <a:t>choices</a:t>
            </a:r>
          </a:p>
          <a:p>
            <a:pPr lvl="3">
              <a:lnSpc>
                <a:spcPct val="90000"/>
              </a:lnSpc>
            </a:pPr>
            <a:endParaRPr lang="en-US" sz="1600" b="1" dirty="0" smtClean="0"/>
          </a:p>
          <a:p>
            <a:pPr>
              <a:lnSpc>
                <a:spcPct val="90000"/>
              </a:lnSpc>
            </a:pPr>
            <a:r>
              <a:rPr lang="en-US" dirty="0" smtClean="0"/>
              <a:t>Why we need specialized software</a:t>
            </a:r>
          </a:p>
          <a:p>
            <a:pPr lvl="1"/>
            <a:r>
              <a:rPr lang="en-US" b="1" dirty="0" smtClean="0"/>
              <a:t>organize</a:t>
            </a:r>
            <a:r>
              <a:rPr lang="en-US" dirty="0" smtClean="0"/>
              <a:t> and </a:t>
            </a:r>
            <a:r>
              <a:rPr lang="en-US" b="1" dirty="0" smtClean="0"/>
              <a:t>store</a:t>
            </a:r>
          </a:p>
          <a:p>
            <a:pPr lvl="1"/>
            <a:r>
              <a:rPr lang="en-US" b="1" dirty="0" smtClean="0"/>
              <a:t>access</a:t>
            </a:r>
            <a:r>
              <a:rPr lang="en-US" dirty="0" smtClean="0"/>
              <a:t> and </a:t>
            </a:r>
            <a:r>
              <a:rPr lang="en-US" b="1" dirty="0" smtClean="0"/>
              <a:t>retrieve</a:t>
            </a:r>
          </a:p>
          <a:p>
            <a:pPr lvl="1"/>
            <a:r>
              <a:rPr lang="en-US" b="1" dirty="0" smtClean="0"/>
              <a:t>manipulate</a:t>
            </a:r>
            <a:r>
              <a:rPr lang="en-US" dirty="0" smtClean="0"/>
              <a:t> and </a:t>
            </a:r>
            <a:r>
              <a:rPr lang="en-US" b="1" dirty="0" smtClean="0"/>
              <a:t>synthesize</a:t>
            </a:r>
          </a:p>
          <a:p>
            <a:pPr lvl="1"/>
            <a:r>
              <a:rPr lang="en-US" dirty="0" smtClean="0"/>
              <a:t>apply to the solution of </a:t>
            </a:r>
            <a:r>
              <a:rPr lang="en-US" b="1" dirty="0" smtClean="0"/>
              <a:t>problems</a:t>
            </a:r>
          </a:p>
          <a:p>
            <a:pPr lvl="2"/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7634646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Overlays / Intersection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cs typeface="Garamond"/>
              </a:rPr>
              <a:t>Many types, often depends on data type</a:t>
            </a:r>
          </a:p>
          <a:p>
            <a:endParaRPr lang="en-US" dirty="0" smtClean="0">
              <a:latin typeface="Garamond"/>
              <a:cs typeface="Garamond"/>
            </a:endParaRPr>
          </a:p>
          <a:p>
            <a:r>
              <a:rPr lang="en-US" dirty="0" err="1" smtClean="0">
                <a:latin typeface="Courier New"/>
                <a:cs typeface="Courier New"/>
              </a:rPr>
              <a:t>gContains</a:t>
            </a:r>
            <a:r>
              <a:rPr lang="en-US" dirty="0" smtClean="0"/>
              <a:t> – wholly within (</a:t>
            </a:r>
            <a:r>
              <a:rPr lang="en-US" dirty="0" err="1" smtClean="0"/>
              <a:t>pts</a:t>
            </a:r>
            <a:r>
              <a:rPr lang="en-US" dirty="0" smtClean="0"/>
              <a:t> &amp; polys)</a:t>
            </a:r>
          </a:p>
          <a:p>
            <a:r>
              <a:rPr lang="en-US" dirty="0" err="1" smtClean="0">
                <a:latin typeface="Courier New"/>
                <a:cs typeface="Courier New"/>
              </a:rPr>
              <a:t>gOverlaps</a:t>
            </a:r>
            <a:r>
              <a:rPr lang="en-US" dirty="0" smtClean="0"/>
              <a:t> – overlaps (not necessarily completely within) (poly &amp; poly)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43167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Schedule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388735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 of the day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178622"/>
            <a:ext cx="8229600" cy="5540212"/>
          </a:xfrm>
        </p:spPr>
        <p:txBody>
          <a:bodyPr>
            <a:normAutofit fontScale="92500"/>
          </a:bodyPr>
          <a:lstStyle/>
          <a:p>
            <a:pPr lvl="0"/>
            <a:r>
              <a:rPr lang="en-GB" strike="sngStrike" dirty="0"/>
              <a:t>9:45am </a:t>
            </a:r>
            <a:r>
              <a:rPr lang="en-GB" strike="sngStrike" dirty="0" smtClean="0"/>
              <a:t>- </a:t>
            </a:r>
            <a:r>
              <a:rPr lang="en-GB" strike="sngStrike" dirty="0"/>
              <a:t>10:15am – What is GIS &amp; R?</a:t>
            </a:r>
            <a:endParaRPr lang="en-US" strike="sngStrike" dirty="0"/>
          </a:p>
          <a:p>
            <a:pPr lvl="0"/>
            <a:r>
              <a:rPr lang="en-GB" strike="sngStrike" dirty="0"/>
              <a:t>10:15am </a:t>
            </a:r>
            <a:r>
              <a:rPr lang="en-GB" strike="sngStrike" dirty="0" smtClean="0"/>
              <a:t>- 11am </a:t>
            </a:r>
            <a:r>
              <a:rPr lang="en-GB" strike="sngStrike" dirty="0"/>
              <a:t>– </a:t>
            </a:r>
            <a:r>
              <a:rPr lang="en-GB" strike="sngStrike" dirty="0" err="1" smtClean="0"/>
              <a:t>Prac</a:t>
            </a:r>
            <a:r>
              <a:rPr lang="en-GB" strike="sngStrike" dirty="0" smtClean="0"/>
              <a:t>. </a:t>
            </a:r>
            <a:r>
              <a:rPr lang="en-GB" strike="sngStrike" dirty="0"/>
              <a:t>1 </a:t>
            </a:r>
            <a:r>
              <a:rPr lang="en-GB" i="1" strike="sngStrike" dirty="0"/>
              <a:t>Intro to GIS &amp; R</a:t>
            </a:r>
            <a:r>
              <a:rPr lang="en-GB" strike="sngStrike" dirty="0"/>
              <a:t> </a:t>
            </a:r>
            <a:endParaRPr lang="en-US" strike="sngStrike" dirty="0"/>
          </a:p>
          <a:p>
            <a:pPr lvl="0"/>
            <a:r>
              <a:rPr lang="en-GB" strike="sngStrike" dirty="0"/>
              <a:t>11:00am - 11:30am – Classification</a:t>
            </a:r>
            <a:endParaRPr lang="en-US" strike="sngStrike" dirty="0"/>
          </a:p>
          <a:p>
            <a:pPr lvl="0"/>
            <a:r>
              <a:rPr lang="en-GB" strike="sngStrike" dirty="0"/>
              <a:t>11:45am - 12:30pm – </a:t>
            </a:r>
            <a:r>
              <a:rPr lang="en-GB" strike="sngStrike" dirty="0" err="1" smtClean="0"/>
              <a:t>Prac</a:t>
            </a:r>
            <a:r>
              <a:rPr lang="en-GB" strike="sngStrike" dirty="0" smtClean="0"/>
              <a:t>. </a:t>
            </a:r>
            <a:r>
              <a:rPr lang="en-GB" strike="sngStrike" dirty="0"/>
              <a:t>1 </a:t>
            </a:r>
            <a:r>
              <a:rPr lang="en-GB" i="1" strike="sngStrike" dirty="0"/>
              <a:t>Intro to GIS &amp; </a:t>
            </a:r>
            <a:r>
              <a:rPr lang="en-GB" i="1" strike="sngStrike" dirty="0" smtClean="0"/>
              <a:t>R</a:t>
            </a:r>
            <a:endParaRPr lang="en-US" strike="sngStrike" dirty="0"/>
          </a:p>
          <a:p>
            <a:pPr lvl="0"/>
            <a:r>
              <a:rPr lang="en-GB" strike="sngStrike" dirty="0"/>
              <a:t>12:30pm </a:t>
            </a:r>
            <a:r>
              <a:rPr lang="en-GB" strike="sngStrike" dirty="0" smtClean="0"/>
              <a:t>- </a:t>
            </a:r>
            <a:r>
              <a:rPr lang="en-GB" strike="sngStrike" dirty="0"/>
              <a:t>1:30pm – Lunch</a:t>
            </a:r>
            <a:endParaRPr lang="en-US" strike="sngStrike" dirty="0"/>
          </a:p>
          <a:p>
            <a:pPr lvl="0"/>
            <a:r>
              <a:rPr lang="en-GB" strike="sngStrike" dirty="0"/>
              <a:t>1:30pm </a:t>
            </a:r>
            <a:r>
              <a:rPr lang="en-GB" strike="sngStrike" dirty="0" smtClean="0"/>
              <a:t>- </a:t>
            </a:r>
            <a:r>
              <a:rPr lang="en-GB" strike="sngStrike" dirty="0"/>
              <a:t>1:45pm – Recap and Making Maps</a:t>
            </a:r>
            <a:endParaRPr lang="en-US" strike="sngStrike" dirty="0"/>
          </a:p>
          <a:p>
            <a:pPr lvl="0"/>
            <a:r>
              <a:rPr lang="en-GB" strike="sngStrike" dirty="0" smtClean="0"/>
              <a:t>1:45pm - 3:00pm – Practical 2 </a:t>
            </a:r>
            <a:r>
              <a:rPr lang="en-GB" i="1" strike="sngStrike" dirty="0" smtClean="0"/>
              <a:t>Analysis</a:t>
            </a:r>
            <a:endParaRPr lang="en-US" i="1" strike="sngStrike" dirty="0" smtClean="0"/>
          </a:p>
          <a:p>
            <a:pPr lvl="0"/>
            <a:r>
              <a:rPr lang="en-GB" strike="sngStrike" dirty="0" smtClean="0"/>
              <a:t>3:00pm - 3:15pm – Coffee</a:t>
            </a:r>
            <a:endParaRPr lang="en-US" strike="sngStrike" dirty="0" smtClean="0"/>
          </a:p>
          <a:p>
            <a:pPr lvl="0"/>
            <a:r>
              <a:rPr lang="en-GB" dirty="0" smtClean="0"/>
              <a:t>3:15pm </a:t>
            </a:r>
            <a:r>
              <a:rPr lang="en-GB" dirty="0"/>
              <a:t>- 4pm/4:30pm – Practical 2 </a:t>
            </a:r>
            <a:r>
              <a:rPr lang="en-GB" i="1" dirty="0" smtClean="0"/>
              <a:t>BYOD</a:t>
            </a:r>
            <a:endParaRPr lang="en-US" i="1" dirty="0"/>
          </a:p>
        </p:txBody>
      </p:sp>
      <p:sp>
        <p:nvSpPr>
          <p:cNvPr id="7" name="TextBox 6"/>
          <p:cNvSpPr txBox="1"/>
          <p:nvPr/>
        </p:nvSpPr>
        <p:spPr>
          <a:xfrm>
            <a:off x="6435912" y="634950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34259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 of the day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178622"/>
            <a:ext cx="8229600" cy="5170880"/>
          </a:xfrm>
        </p:spPr>
        <p:txBody>
          <a:bodyPr>
            <a:normAutofit fontScale="92500"/>
          </a:bodyPr>
          <a:lstStyle/>
          <a:p>
            <a:pPr lvl="0"/>
            <a:r>
              <a:rPr lang="en-GB" strike="sngStrike" dirty="0"/>
              <a:t>10</a:t>
            </a:r>
            <a:r>
              <a:rPr lang="en-GB" strike="sngStrike" dirty="0" smtClean="0"/>
              <a:t>:00am </a:t>
            </a:r>
            <a:r>
              <a:rPr lang="en-GB" strike="sngStrike" dirty="0"/>
              <a:t>-</a:t>
            </a:r>
            <a:r>
              <a:rPr lang="en-GB" strike="sngStrike" dirty="0" smtClean="0"/>
              <a:t> </a:t>
            </a:r>
            <a:r>
              <a:rPr lang="en-GB" strike="sngStrike" dirty="0"/>
              <a:t>10</a:t>
            </a:r>
            <a:r>
              <a:rPr lang="en-GB" strike="sngStrike" dirty="0" smtClean="0"/>
              <a:t>:25am </a:t>
            </a:r>
            <a:r>
              <a:rPr lang="en-GB" strike="sngStrike" dirty="0"/>
              <a:t>– What is GIS &amp; R?</a:t>
            </a:r>
          </a:p>
          <a:p>
            <a:pPr lvl="0"/>
            <a:r>
              <a:rPr lang="en-GB" strike="sngStrike" dirty="0"/>
              <a:t>10</a:t>
            </a:r>
            <a:r>
              <a:rPr lang="en-GB" strike="sngStrike" dirty="0" smtClean="0"/>
              <a:t>:25am </a:t>
            </a:r>
            <a:r>
              <a:rPr lang="en-GB" strike="sngStrike" dirty="0"/>
              <a:t>-</a:t>
            </a:r>
            <a:r>
              <a:rPr lang="en-GB" strike="sngStrike" dirty="0" smtClean="0"/>
              <a:t> </a:t>
            </a:r>
            <a:r>
              <a:rPr lang="en-GB" strike="sngStrike" dirty="0"/>
              <a:t>11:15am – </a:t>
            </a:r>
            <a:r>
              <a:rPr lang="en-GB" strike="sngStrike" dirty="0" err="1" smtClean="0"/>
              <a:t>Prac</a:t>
            </a:r>
            <a:r>
              <a:rPr lang="en-GB" strike="sngStrike" dirty="0" smtClean="0"/>
              <a:t>. 1 </a:t>
            </a:r>
            <a:r>
              <a:rPr lang="en-GB" i="1" strike="sngStrike" dirty="0"/>
              <a:t>Intro to </a:t>
            </a:r>
            <a:r>
              <a:rPr lang="en-GB" i="1" strike="sngStrike" dirty="0" smtClean="0"/>
              <a:t>GIS &amp; R</a:t>
            </a:r>
            <a:endParaRPr lang="en-GB" i="1" strike="sngStrike" dirty="0"/>
          </a:p>
          <a:p>
            <a:pPr lvl="0"/>
            <a:r>
              <a:rPr lang="en-GB" strike="sngStrike" dirty="0"/>
              <a:t>11:15am </a:t>
            </a:r>
            <a:r>
              <a:rPr lang="en-GB" strike="sngStrike" dirty="0" smtClean="0"/>
              <a:t>- </a:t>
            </a:r>
            <a:r>
              <a:rPr lang="en-GB" strike="sngStrike" dirty="0"/>
              <a:t>11:45am – Classification</a:t>
            </a:r>
          </a:p>
          <a:p>
            <a:r>
              <a:rPr lang="en-GB" strike="sngStrike" dirty="0"/>
              <a:t>11:45am </a:t>
            </a:r>
            <a:r>
              <a:rPr lang="en-GB" strike="sngStrike" dirty="0" smtClean="0"/>
              <a:t>- </a:t>
            </a:r>
            <a:r>
              <a:rPr lang="en-GB" strike="sngStrike" dirty="0"/>
              <a:t>12:30pm – </a:t>
            </a:r>
            <a:r>
              <a:rPr lang="en-GB" strike="sngStrike" dirty="0" err="1" smtClean="0"/>
              <a:t>Prac</a:t>
            </a:r>
            <a:r>
              <a:rPr lang="en-GB" strike="sngStrike" dirty="0" smtClean="0"/>
              <a:t>. 1 </a:t>
            </a:r>
            <a:r>
              <a:rPr lang="en-GB" i="1" strike="sngStrike" dirty="0"/>
              <a:t>Intro to GIS &amp; </a:t>
            </a:r>
            <a:r>
              <a:rPr lang="en-GB" i="1" strike="sngStrike" dirty="0" smtClean="0"/>
              <a:t>R</a:t>
            </a:r>
            <a:endParaRPr lang="en-GB" i="1" strike="sngStrike" dirty="0"/>
          </a:p>
          <a:p>
            <a:pPr lvl="0"/>
            <a:r>
              <a:rPr lang="en-GB" sz="3000" i="1" strike="sngStrike" dirty="0"/>
              <a:t>12:30pm </a:t>
            </a:r>
            <a:r>
              <a:rPr lang="en-GB" sz="3000" i="1" strike="sngStrike" dirty="0" smtClean="0"/>
              <a:t>- </a:t>
            </a:r>
            <a:r>
              <a:rPr lang="en-GB" sz="3000" i="1" strike="sngStrike" dirty="0"/>
              <a:t>1:15pm – Lunch</a:t>
            </a:r>
          </a:p>
          <a:p>
            <a:pPr lvl="0"/>
            <a:r>
              <a:rPr lang="en-GB" strike="sngStrike" dirty="0"/>
              <a:t>1:15pm </a:t>
            </a:r>
            <a:r>
              <a:rPr lang="en-GB" strike="sngStrike" dirty="0" smtClean="0"/>
              <a:t>- 1:45pm – Recap and Making Maps</a:t>
            </a:r>
          </a:p>
          <a:p>
            <a:pPr lvl="0"/>
            <a:r>
              <a:rPr lang="en-GB" strike="sngStrike" dirty="0" smtClean="0"/>
              <a:t>1:45pm - 3:00pm </a:t>
            </a:r>
            <a:r>
              <a:rPr lang="en-GB" strike="sngStrike" dirty="0"/>
              <a:t>– </a:t>
            </a:r>
            <a:r>
              <a:rPr lang="en-GB" strike="sngStrike" dirty="0" err="1" smtClean="0"/>
              <a:t>Prac</a:t>
            </a:r>
            <a:r>
              <a:rPr lang="en-GB" strike="sngStrike" dirty="0" smtClean="0"/>
              <a:t>. 2 </a:t>
            </a:r>
            <a:r>
              <a:rPr lang="en-GB" i="1" strike="sngStrike" dirty="0" smtClean="0"/>
              <a:t>Analysis</a:t>
            </a:r>
            <a:endParaRPr lang="en-GB" i="1" strike="sngStrike" dirty="0"/>
          </a:p>
          <a:p>
            <a:pPr lvl="0"/>
            <a:r>
              <a:rPr lang="en-GB" i="1" strike="sngStrike" dirty="0" smtClean="0"/>
              <a:t>3:00pm - </a:t>
            </a:r>
            <a:r>
              <a:rPr lang="en-GB" i="1" strike="sngStrike" dirty="0"/>
              <a:t>3</a:t>
            </a:r>
            <a:r>
              <a:rPr lang="en-GB" i="1" strike="sngStrike" dirty="0" smtClean="0"/>
              <a:t>:15pm </a:t>
            </a:r>
            <a:r>
              <a:rPr lang="en-GB" i="1" strike="sngStrike" dirty="0"/>
              <a:t>– </a:t>
            </a:r>
            <a:r>
              <a:rPr lang="en-GB" i="1" strike="sngStrike" dirty="0" smtClean="0"/>
              <a:t>Coffee</a:t>
            </a:r>
            <a:endParaRPr lang="en-GB" i="1" strike="sngStrike" dirty="0"/>
          </a:p>
          <a:p>
            <a:pPr lvl="0"/>
            <a:r>
              <a:rPr lang="en-GB" dirty="0"/>
              <a:t>3</a:t>
            </a:r>
            <a:r>
              <a:rPr lang="en-GB" dirty="0" smtClean="0"/>
              <a:t>:15pm </a:t>
            </a:r>
            <a:r>
              <a:rPr lang="en-GB" i="1" dirty="0" smtClean="0"/>
              <a:t>-</a:t>
            </a:r>
            <a:r>
              <a:rPr lang="en-GB" dirty="0" smtClean="0"/>
              <a:t> 4pm/4:30pm </a:t>
            </a:r>
            <a:r>
              <a:rPr lang="en-GB" dirty="0"/>
              <a:t>– </a:t>
            </a:r>
            <a:r>
              <a:rPr lang="en-GB" dirty="0" err="1" smtClean="0"/>
              <a:t>Prac</a:t>
            </a:r>
            <a:r>
              <a:rPr lang="en-GB" dirty="0" smtClean="0"/>
              <a:t>. 2 </a:t>
            </a:r>
            <a:r>
              <a:rPr lang="en-GB" i="1" dirty="0" smtClean="0"/>
              <a:t>BYOD</a:t>
            </a:r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6435912" y="634950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12640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0878"/>
            <a:ext cx="8229600" cy="5075285"/>
          </a:xfrm>
        </p:spPr>
        <p:txBody>
          <a:bodyPr/>
          <a:lstStyle/>
          <a:p>
            <a:r>
              <a:rPr lang="en-US" dirty="0" smtClean="0"/>
              <a:t>Using your own data</a:t>
            </a:r>
          </a:p>
          <a:p>
            <a:pPr lvl="1"/>
            <a:r>
              <a:rPr lang="en-US" dirty="0" smtClean="0"/>
              <a:t>Get it in to R</a:t>
            </a:r>
          </a:p>
          <a:p>
            <a:pPr lvl="1"/>
            <a:r>
              <a:rPr lang="en-US" dirty="0" smtClean="0"/>
              <a:t>Join it</a:t>
            </a:r>
          </a:p>
          <a:p>
            <a:pPr lvl="1"/>
            <a:r>
              <a:rPr lang="en-US" dirty="0" smtClean="0"/>
              <a:t>Look at the attribute data 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head(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LSOA@data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pPr lvl="1"/>
            <a:r>
              <a:rPr lang="en-US" dirty="0" smtClean="0"/>
              <a:t>Map it</a:t>
            </a:r>
          </a:p>
          <a:p>
            <a:r>
              <a:rPr lang="en-US" dirty="0" smtClean="0"/>
              <a:t>Or download and map some </a:t>
            </a:r>
            <a:r>
              <a:rPr lang="en-US" dirty="0"/>
              <a:t>data from </a:t>
            </a:r>
            <a:r>
              <a:rPr lang="en-US" u="sng" dirty="0" smtClean="0">
                <a:hlinkClick r:id="rId2"/>
              </a:rPr>
              <a:t>http://data.cdrc.ac.uk</a:t>
            </a:r>
            <a:endParaRPr lang="en-US" u="sng" dirty="0" smtClean="0"/>
          </a:p>
          <a:p>
            <a:r>
              <a:rPr lang="en-US" dirty="0" smtClean="0"/>
              <a:t>I will come around on a 1-to-1 basis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632972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55548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Libraries..	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latin typeface="Courier New"/>
                <a:cs typeface="Courier New"/>
              </a:rPr>
              <a:t>maptools</a:t>
            </a:r>
            <a:r>
              <a:rPr lang="en-US" dirty="0" smtClean="0"/>
              <a:t> and </a:t>
            </a:r>
            <a:r>
              <a:rPr lang="en-US" dirty="0" err="1" smtClean="0">
                <a:latin typeface="Courier New"/>
                <a:cs typeface="Courier New"/>
              </a:rPr>
              <a:t>rgdal</a:t>
            </a:r>
            <a:endParaRPr lang="en-US" dirty="0" smtClean="0">
              <a:latin typeface="Courier New"/>
              <a:cs typeface="Courier New"/>
            </a:endParaRPr>
          </a:p>
          <a:p>
            <a:r>
              <a:rPr lang="en-US" dirty="0" err="1">
                <a:latin typeface="Courier New"/>
                <a:cs typeface="Courier New"/>
              </a:rPr>
              <a:t>writeSpatialShape</a:t>
            </a:r>
            <a:r>
              <a:rPr lang="en-US" dirty="0"/>
              <a:t> </a:t>
            </a:r>
            <a:r>
              <a:rPr lang="en-US" dirty="0" smtClean="0"/>
              <a:t>and </a:t>
            </a:r>
            <a:r>
              <a:rPr lang="en-US" dirty="0" err="1" smtClean="0">
                <a:latin typeface="Courier New"/>
                <a:cs typeface="Courier New"/>
              </a:rPr>
              <a:t>writeOGR</a:t>
            </a:r>
            <a:endParaRPr lang="en-US" dirty="0" smtClean="0">
              <a:latin typeface="Courier New"/>
              <a:cs typeface="Courier New"/>
            </a:endParaRPr>
          </a:p>
          <a:p>
            <a:r>
              <a:rPr lang="en-US" dirty="0" smtClean="0"/>
              <a:t>Two functions that perform similar jobs</a:t>
            </a:r>
          </a:p>
          <a:p>
            <a:endParaRPr lang="en-US" dirty="0"/>
          </a:p>
          <a:p>
            <a:r>
              <a:rPr lang="en-US" dirty="0" smtClean="0"/>
              <a:t>Very common situation in R</a:t>
            </a:r>
          </a:p>
          <a:p>
            <a:r>
              <a:rPr lang="en-US" dirty="0" smtClean="0"/>
              <a:t>Just be aware that this may happen</a:t>
            </a:r>
          </a:p>
          <a:p>
            <a:pPr lvl="1"/>
            <a:r>
              <a:rPr lang="en-US" dirty="0" smtClean="0"/>
              <a:t>and remember that there are inconsistencies!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04628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Analysis Examples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5350"/>
            <a:ext cx="8229600" cy="4525963"/>
          </a:xfrm>
        </p:spPr>
        <p:txBody>
          <a:bodyPr/>
          <a:lstStyle/>
          <a:p>
            <a:r>
              <a:rPr lang="en-US" dirty="0" smtClean="0"/>
              <a:t>Interpolation (points to surface)</a:t>
            </a:r>
          </a:p>
          <a:p>
            <a:r>
              <a:rPr lang="en-US" dirty="0" smtClean="0"/>
              <a:t>Distance weighting</a:t>
            </a:r>
          </a:p>
          <a:p>
            <a:r>
              <a:rPr lang="en-US" dirty="0" smtClean="0"/>
              <a:t>Spatial Autocorrelation</a:t>
            </a:r>
          </a:p>
          <a:p>
            <a:r>
              <a:rPr lang="en-US" dirty="0" smtClean="0"/>
              <a:t>Clustering – </a:t>
            </a:r>
            <a:r>
              <a:rPr lang="en-US" dirty="0" err="1" smtClean="0"/>
              <a:t>Getis</a:t>
            </a:r>
            <a:r>
              <a:rPr lang="en-US" dirty="0" smtClean="0"/>
              <a:t> </a:t>
            </a:r>
            <a:r>
              <a:rPr lang="en-US" dirty="0" err="1" smtClean="0"/>
              <a:t>Ord</a:t>
            </a:r>
            <a:endParaRPr lang="en-US" dirty="0" smtClean="0"/>
          </a:p>
          <a:p>
            <a:r>
              <a:rPr lang="en-US" dirty="0" smtClean="0"/>
              <a:t>Geographically Weighted Regression</a:t>
            </a:r>
          </a:p>
          <a:p>
            <a:pPr lvl="1"/>
            <a:r>
              <a:rPr lang="en-US" dirty="0" smtClean="0"/>
              <a:t>Chris </a:t>
            </a:r>
            <a:r>
              <a:rPr lang="en-US" dirty="0" err="1" smtClean="0"/>
              <a:t>Brunsdon</a:t>
            </a:r>
            <a:endParaRPr lang="en-US" dirty="0" smtClean="0"/>
          </a:p>
          <a:p>
            <a:r>
              <a:rPr lang="en-US" dirty="0" smtClean="0"/>
              <a:t>Clustering – Geodemographics</a:t>
            </a:r>
          </a:p>
          <a:p>
            <a:r>
              <a:rPr lang="en-US" dirty="0" smtClean="0"/>
              <a:t>Multi level modelling – space/distance/zone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49086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735036" cy="4525963"/>
          </a:xfrm>
        </p:spPr>
        <p:txBody>
          <a:bodyPr/>
          <a:lstStyle/>
          <a:p>
            <a:r>
              <a:rPr lang="en-US" dirty="0" smtClean="0"/>
              <a:t>An Introduction to R for Spatial Analysis and Mapping</a:t>
            </a:r>
          </a:p>
          <a:p>
            <a:r>
              <a:rPr lang="en-US" dirty="0" smtClean="0"/>
              <a:t>Chris </a:t>
            </a:r>
            <a:r>
              <a:rPr lang="en-US" dirty="0" err="1" smtClean="0"/>
              <a:t>Brunsdon</a:t>
            </a:r>
            <a:r>
              <a:rPr lang="en-US" dirty="0" smtClean="0"/>
              <a:t>, Lex Comber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8021" y="1693487"/>
            <a:ext cx="2916072" cy="4150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0779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Pros and Cons - 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39164"/>
            <a:ext cx="8229600" cy="4886999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+ scriptable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+ easily repeatable</a:t>
            </a:r>
          </a:p>
          <a:p>
            <a:pPr marL="0" indent="0">
              <a:buNone/>
            </a:pPr>
            <a:r>
              <a:rPr lang="en-US" dirty="0"/>
              <a:t>+ custom analysis</a:t>
            </a:r>
          </a:p>
          <a:p>
            <a:pPr marL="0" indent="0">
              <a:buNone/>
            </a:pPr>
            <a:r>
              <a:rPr lang="en-US" dirty="0"/>
              <a:t>+ scripts sharable</a:t>
            </a:r>
          </a:p>
          <a:p>
            <a:pPr marL="0" indent="0">
              <a:buNone/>
            </a:pPr>
            <a:r>
              <a:rPr lang="en-US" dirty="0"/>
              <a:t>+ easily </a:t>
            </a:r>
            <a:r>
              <a:rPr lang="en-US" dirty="0" smtClean="0"/>
              <a:t>customizable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- steeper learning curve</a:t>
            </a:r>
          </a:p>
          <a:p>
            <a:pPr marL="0" indent="0">
              <a:buNone/>
            </a:pPr>
            <a:r>
              <a:rPr lang="en-US" dirty="0"/>
              <a:t>- command line driven</a:t>
            </a:r>
          </a:p>
          <a:p>
            <a:pPr marL="0" indent="0">
              <a:buNone/>
            </a:pPr>
            <a:r>
              <a:rPr lang="en-US" dirty="0"/>
              <a:t>- more work to generate a specific map, but easily repeatable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8073" y="1433128"/>
            <a:ext cx="1541547" cy="1165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215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3375" y="357540"/>
            <a:ext cx="5050625" cy="611517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491679" y="478380"/>
            <a:ext cx="16171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Age structure – 20 to 24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11583"/>
          <a:stretch/>
        </p:blipFill>
        <p:spPr>
          <a:xfrm>
            <a:off x="0" y="254531"/>
            <a:ext cx="4483379" cy="641387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85902" y="432214"/>
            <a:ext cx="967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Married</a:t>
            </a:r>
            <a:endParaRPr lang="en-GB" dirty="0"/>
          </a:p>
        </p:txBody>
      </p:sp>
      <p:sp>
        <p:nvSpPr>
          <p:cNvPr id="8" name="TextBox 7"/>
          <p:cNvSpPr txBox="1"/>
          <p:nvPr/>
        </p:nvSpPr>
        <p:spPr>
          <a:xfrm>
            <a:off x="3146435" y="5526"/>
            <a:ext cx="2140962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2400" dirty="0" smtClean="0"/>
              <a:t>Census 2011</a:t>
            </a:r>
            <a:endParaRPr lang="en-GB" sz="2400" dirty="0"/>
          </a:p>
        </p:txBody>
      </p:sp>
      <p:sp>
        <p:nvSpPr>
          <p:cNvPr id="9" name="Rectangle 8"/>
          <p:cNvSpPr/>
          <p:nvPr/>
        </p:nvSpPr>
        <p:spPr>
          <a:xfrm>
            <a:off x="0" y="6539327"/>
            <a:ext cx="896675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/>
            <a:r>
              <a:rPr lang="en-GB" sz="1400" dirty="0"/>
              <a:t>http://www.alex-singleton.com/r/2014/02/05/2011-census-open-atlas-project-version-two/</a:t>
            </a:r>
          </a:p>
        </p:txBody>
      </p:sp>
    </p:spTree>
    <p:extLst>
      <p:ext uri="{BB962C8B-B14F-4D97-AF65-F5344CB8AC3E}">
        <p14:creationId xmlns:p14="http://schemas.microsoft.com/office/powerpoint/2010/main" val="12917956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ArcGIS, QGIS &amp; 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Which one to use?</a:t>
            </a:r>
          </a:p>
          <a:p>
            <a:r>
              <a:rPr lang="en-US" dirty="0" smtClean="0"/>
              <a:t>All is possible in all software</a:t>
            </a:r>
          </a:p>
          <a:p>
            <a:r>
              <a:rPr lang="en-US" dirty="0" smtClean="0"/>
              <a:t>But is easier in some than others!</a:t>
            </a:r>
          </a:p>
          <a:p>
            <a:r>
              <a:rPr lang="en-US" dirty="0" smtClean="0"/>
              <a:t>Whichever you find easiest</a:t>
            </a:r>
          </a:p>
          <a:p>
            <a:pPr lvl="1"/>
            <a:r>
              <a:rPr lang="en-US" dirty="0" smtClean="0"/>
              <a:t>QGIS/ArcGIS quickly visualizing data</a:t>
            </a:r>
          </a:p>
          <a:p>
            <a:pPr lvl="1"/>
            <a:r>
              <a:rPr lang="en-US" dirty="0" smtClean="0"/>
              <a:t>R large data sets / reproducible &amp; repetitive work</a:t>
            </a:r>
          </a:p>
          <a:p>
            <a:r>
              <a:rPr lang="en-US" dirty="0" smtClean="0"/>
              <a:t>No silver bullet…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02581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Common Problems in Mapping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8862"/>
            <a:ext cx="8229600" cy="4977301"/>
          </a:xfrm>
        </p:spPr>
        <p:txBody>
          <a:bodyPr/>
          <a:lstStyle/>
          <a:p>
            <a:r>
              <a:rPr lang="en-GB" dirty="0" smtClean="0"/>
              <a:t>Data availability</a:t>
            </a:r>
          </a:p>
          <a:p>
            <a:pPr lvl="1"/>
            <a:r>
              <a:rPr lang="en-GB" dirty="0" smtClean="0"/>
              <a:t>Google, other work</a:t>
            </a:r>
          </a:p>
          <a:p>
            <a:r>
              <a:rPr lang="en-GB" dirty="0" smtClean="0"/>
              <a:t>Losing work</a:t>
            </a:r>
          </a:p>
          <a:p>
            <a:pPr lvl="1"/>
            <a:r>
              <a:rPr lang="en-GB" dirty="0" smtClean="0"/>
              <a:t>Saving, backups, testing backups</a:t>
            </a:r>
          </a:p>
          <a:p>
            <a:r>
              <a:rPr lang="en-GB" dirty="0" smtClean="0"/>
              <a:t>Specific feature not working</a:t>
            </a:r>
          </a:p>
          <a:p>
            <a:pPr lvl="1"/>
            <a:r>
              <a:rPr lang="en-GB" dirty="0"/>
              <a:t>Restart and try again</a:t>
            </a:r>
          </a:p>
          <a:p>
            <a:pPr lvl="1"/>
            <a:r>
              <a:rPr lang="en-GB" dirty="0" smtClean="0"/>
              <a:t>Google, </a:t>
            </a:r>
            <a:r>
              <a:rPr lang="en-GB" dirty="0"/>
              <a:t>Stack Exchange 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sz="2200" dirty="0" smtClean="0"/>
              <a:t>(</a:t>
            </a:r>
            <a:r>
              <a:rPr lang="en-GB" sz="2200" dirty="0"/>
              <a:t>http:/</a:t>
            </a:r>
            <a:r>
              <a:rPr lang="en-GB" sz="2200" dirty="0" smtClean="0"/>
              <a:t>/</a:t>
            </a:r>
            <a:r>
              <a:rPr lang="en-GB" sz="2200" dirty="0" err="1" smtClean="0"/>
              <a:t>www.stackexchange.com</a:t>
            </a:r>
            <a:r>
              <a:rPr lang="en-GB" sz="2200" dirty="0" smtClean="0"/>
              <a:t>/)</a:t>
            </a:r>
          </a:p>
          <a:p>
            <a:r>
              <a:rPr lang="en-GB" dirty="0" smtClean="0"/>
              <a:t>How do I do x in y?</a:t>
            </a:r>
          </a:p>
          <a:p>
            <a:pPr lvl="1"/>
            <a:r>
              <a:rPr lang="en-GB" dirty="0" smtClean="0"/>
              <a:t>Google, colleagues</a:t>
            </a:r>
            <a:endParaRPr lang="en-GB" dirty="0"/>
          </a:p>
        </p:txBody>
      </p:sp>
      <p:pic>
        <p:nvPicPr>
          <p:cNvPr id="4" name="Picture 3" descr="Screen Shot 2014-11-13 at 13.34.2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1781" y="1334215"/>
            <a:ext cx="3458181" cy="1016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5819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Next Steps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4652"/>
            <a:ext cx="8229600" cy="4911512"/>
          </a:xfrm>
        </p:spPr>
        <p:txBody>
          <a:bodyPr/>
          <a:lstStyle/>
          <a:p>
            <a:r>
              <a:rPr lang="en-GB" dirty="0" smtClean="0"/>
              <a:t>Other GIS:</a:t>
            </a:r>
          </a:p>
          <a:p>
            <a:pPr lvl="1"/>
            <a:r>
              <a:rPr lang="en-GB" dirty="0" smtClean="0"/>
              <a:t>ArcGIS &amp; QGIS</a:t>
            </a:r>
          </a:p>
          <a:p>
            <a:r>
              <a:rPr lang="en-GB" dirty="0" smtClean="0"/>
              <a:t>I’m looking to create an “intermediate” spatial analysis course</a:t>
            </a:r>
          </a:p>
          <a:p>
            <a:pPr lvl="1"/>
            <a:r>
              <a:rPr lang="en-GB" dirty="0" smtClean="0"/>
              <a:t>What analysis would you want to cover?</a:t>
            </a:r>
          </a:p>
          <a:p>
            <a:r>
              <a:rPr lang="en-GB" dirty="0" smtClean="0"/>
              <a:t>Courses on analysis:</a:t>
            </a:r>
          </a:p>
          <a:p>
            <a:pPr lvl="1"/>
            <a:r>
              <a:rPr lang="en-GB" dirty="0" smtClean="0"/>
              <a:t>An </a:t>
            </a:r>
            <a:r>
              <a:rPr lang="en-GB" dirty="0"/>
              <a:t>Introduction to Spatial </a:t>
            </a:r>
            <a:r>
              <a:rPr lang="en-GB" dirty="0" err="1"/>
              <a:t>Microsimulation</a:t>
            </a:r>
            <a:r>
              <a:rPr lang="en-GB" dirty="0"/>
              <a:t> Using </a:t>
            </a:r>
            <a:r>
              <a:rPr lang="en-GB" dirty="0" smtClean="0"/>
              <a:t>R (Leeds)</a:t>
            </a:r>
          </a:p>
          <a:p>
            <a:r>
              <a:rPr lang="en-GB" dirty="0" smtClean="0"/>
              <a:t>Online resources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226079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Practical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Feedback is really important for me</a:t>
            </a:r>
          </a:p>
          <a:p>
            <a:endParaRPr lang="en-US" dirty="0">
              <a:hlinkClick r:id="rId2"/>
            </a:endParaRPr>
          </a:p>
          <a:p>
            <a:pPr lvl="0"/>
            <a:r>
              <a:rPr lang="en-GB" u="sng" dirty="0" err="1"/>
              <a:t>bit.ly</a:t>
            </a:r>
            <a:r>
              <a:rPr lang="en-GB" u="sng" dirty="0"/>
              <a:t>/1TnaRlj </a:t>
            </a:r>
            <a:r>
              <a:rPr lang="en-GB" dirty="0"/>
              <a:t>or </a:t>
            </a:r>
            <a:r>
              <a:rPr lang="en-GB" dirty="0">
                <a:hlinkClick r:id="rId3"/>
              </a:rPr>
              <a:t>https://oxford.onlinesurveys.ac.uk/introduction-to-using-r-as-a-gis</a:t>
            </a:r>
            <a:r>
              <a:rPr lang="en-GB" dirty="0"/>
              <a:t> </a:t>
            </a:r>
          </a:p>
          <a:p>
            <a:endParaRPr lang="en-US" dirty="0" smtClean="0"/>
          </a:p>
          <a:p>
            <a:r>
              <a:rPr lang="en-GB" dirty="0"/>
              <a:t>Or email / phone / in person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313795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Practical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Feedback is really important for me</a:t>
            </a:r>
          </a:p>
          <a:p>
            <a:endParaRPr lang="en-US" dirty="0">
              <a:hlinkClick r:id="rId2"/>
            </a:endParaRPr>
          </a:p>
          <a:p>
            <a:r>
              <a:rPr lang="en-GB" u="sng" dirty="0">
                <a:hlinkClick r:id="rId3"/>
              </a:rPr>
              <a:t>bit.ly/1NibLqR</a:t>
            </a:r>
            <a:r>
              <a:rPr lang="en-GB" dirty="0"/>
              <a:t> </a:t>
            </a:r>
            <a:r>
              <a:rPr lang="en-US" dirty="0" smtClean="0"/>
              <a:t>or</a:t>
            </a:r>
            <a:endParaRPr lang="en-US" dirty="0">
              <a:hlinkClick r:id="rId4"/>
            </a:endParaRPr>
          </a:p>
          <a:p>
            <a:r>
              <a:rPr lang="en-GB" u="sng" dirty="0">
                <a:hlinkClick r:id="rId5"/>
              </a:rPr>
              <a:t>https://oxford.onlinesurveys.ac.uk/introduction-to-using-r-for-spatial-analysis-2nd-december</a:t>
            </a:r>
            <a:r>
              <a:rPr lang="en-GB" dirty="0"/>
              <a:t> </a:t>
            </a:r>
            <a:r>
              <a:rPr lang="en-US" dirty="0" smtClean="0"/>
              <a:t>or</a:t>
            </a:r>
          </a:p>
          <a:p>
            <a:r>
              <a:rPr lang="en-GB" dirty="0"/>
              <a:t>Or email / phone / in person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793447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6677527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Unused Slides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493891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Formats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cs typeface="Courier New"/>
              </a:rPr>
              <a:t>Spatial data </a:t>
            </a:r>
          </a:p>
          <a:p>
            <a:pPr lvl="1"/>
            <a:r>
              <a:rPr lang="en-US" sz="3200" dirty="0" smtClean="0">
                <a:latin typeface="Courier New"/>
                <a:cs typeface="Courier New"/>
              </a:rPr>
              <a:t>Spatial*</a:t>
            </a:r>
            <a:r>
              <a:rPr lang="en-US" sz="3200" dirty="0" err="1" smtClean="0">
                <a:latin typeface="Courier New"/>
                <a:cs typeface="Courier New"/>
              </a:rPr>
              <a:t>DataFrame</a:t>
            </a:r>
            <a:endParaRPr lang="en-US" sz="3200" dirty="0" smtClean="0">
              <a:latin typeface="Courier New"/>
              <a:cs typeface="Courier New"/>
            </a:endParaRPr>
          </a:p>
          <a:p>
            <a:r>
              <a:rPr lang="en-US" dirty="0" smtClean="0">
                <a:cs typeface="Courier New"/>
              </a:rPr>
              <a:t>Using </a:t>
            </a:r>
            <a:r>
              <a:rPr lang="en-US" dirty="0" err="1" smtClean="0">
                <a:cs typeface="Courier New"/>
              </a:rPr>
              <a:t>Shapefiles</a:t>
            </a:r>
            <a:endParaRPr lang="en-US" dirty="0" smtClean="0">
              <a:cs typeface="Courier New"/>
            </a:endParaRPr>
          </a:p>
          <a:p>
            <a:pPr lvl="1"/>
            <a:r>
              <a:rPr lang="en-US" dirty="0" err="1" smtClean="0">
                <a:cs typeface="Courier New"/>
              </a:rPr>
              <a:t>SpatiaLite</a:t>
            </a:r>
            <a:endParaRPr lang="en-US" dirty="0" smtClean="0">
              <a:cs typeface="Courier New"/>
            </a:endParaRPr>
          </a:p>
          <a:p>
            <a:pPr lvl="1"/>
            <a:r>
              <a:rPr lang="en-US" dirty="0" smtClean="0">
                <a:cs typeface="Courier New"/>
              </a:rPr>
              <a:t>Reading Personal &amp; File </a:t>
            </a:r>
            <a:r>
              <a:rPr lang="en-US" dirty="0" err="1" smtClean="0">
                <a:cs typeface="Courier New"/>
              </a:rPr>
              <a:t>Geodatabases</a:t>
            </a:r>
            <a:r>
              <a:rPr lang="en-US" dirty="0" smtClean="0">
                <a:cs typeface="Courier New"/>
              </a:rPr>
              <a:t> is possible</a:t>
            </a:r>
          </a:p>
          <a:p>
            <a:pPr lvl="1"/>
            <a:r>
              <a:rPr lang="en-US" dirty="0" smtClean="0">
                <a:cs typeface="Courier New"/>
              </a:rPr>
              <a:t>Writing is not (easily) possible</a:t>
            </a:r>
          </a:p>
          <a:p>
            <a:r>
              <a:rPr lang="en-US" dirty="0" err="1" smtClean="0">
                <a:cs typeface="Courier New"/>
              </a:rPr>
              <a:t>RStudio</a:t>
            </a:r>
            <a:r>
              <a:rPr lang="en-US" dirty="0" smtClean="0">
                <a:cs typeface="Courier New"/>
              </a:rPr>
              <a:t> Server can be useful for very large datasets (&gt; multiple tens GB RAM)</a:t>
            </a:r>
            <a:endParaRPr lang="en-US" dirty="0"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875128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4200" y="0"/>
            <a:ext cx="5419916" cy="68580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578044"/>
            <a:ext cx="91440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200" dirty="0"/>
              <a:t>http://</a:t>
            </a:r>
            <a:r>
              <a:rPr lang="en-GB" sz="1200" dirty="0" err="1"/>
              <a:t>pvanb.wordpress.com</a:t>
            </a:r>
            <a:r>
              <a:rPr lang="en-GB" sz="1200" dirty="0"/>
              <a:t>/2012/05/09/poverty-maps-on-</a:t>
            </a:r>
            <a:r>
              <a:rPr lang="en-GB" sz="1200" dirty="0" err="1"/>
              <a:t>harvestchoice</a:t>
            </a:r>
            <a:r>
              <a:rPr lang="en-GB" sz="1200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23380226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CDRC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ESRC, </a:t>
            </a:r>
            <a:r>
              <a:rPr lang="en-US" sz="2400" dirty="0" smtClean="0"/>
              <a:t>Getting more Information from Retail Data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Outreach – Stakeholder Users</a:t>
            </a:r>
          </a:p>
          <a:p>
            <a:r>
              <a:rPr lang="en-US" dirty="0" smtClean="0"/>
              <a:t>Engagement – PhD / MSc / Training</a:t>
            </a:r>
          </a:p>
          <a:p>
            <a:r>
              <a:rPr lang="en-US" dirty="0" smtClean="0"/>
              <a:t>Data and Services</a:t>
            </a:r>
          </a:p>
          <a:p>
            <a:pPr lvl="1"/>
            <a:r>
              <a:rPr lang="en-US" dirty="0" smtClean="0"/>
              <a:t>Open, Safeguarded, Controlled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32656"/>
            <a:ext cx="2952328" cy="886015"/>
          </a:xfrm>
          <a:prstGeom prst="rect">
            <a:avLst/>
          </a:prstGeom>
        </p:spPr>
      </p:pic>
      <p:pic>
        <p:nvPicPr>
          <p:cNvPr id="5" name="leeds_logo.pd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992561" y="2383743"/>
            <a:ext cx="2060760" cy="598286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LVP_UNI_LOGO_CMYK1.pdf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81277" y="2474607"/>
            <a:ext cx="2461104" cy="572063"/>
          </a:xfrm>
          <a:prstGeom prst="rect">
            <a:avLst/>
          </a:prstGeom>
          <a:ln w="12700">
            <a:miter lim="400000"/>
          </a:ln>
        </p:spPr>
      </p:pic>
      <p:pic>
        <p:nvPicPr>
          <p:cNvPr id="7" name="ox_brand_cmyk_pos.pdf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460693" y="2320495"/>
            <a:ext cx="724783" cy="724782"/>
          </a:xfrm>
          <a:prstGeom prst="rect">
            <a:avLst/>
          </a:prstGeom>
          <a:ln w="12700">
            <a:miter lim="400000"/>
          </a:ln>
        </p:spPr>
      </p:pic>
      <p:pic>
        <p:nvPicPr>
          <p:cNvPr id="8" name="pasted-image.jpg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431172" y="2349259"/>
            <a:ext cx="2255628" cy="66725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7182168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119937" y="957105"/>
            <a:ext cx="48445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2400" dirty="0" smtClean="0">
                <a:solidFill>
                  <a:srgbClr val="5B677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Open</a:t>
            </a:r>
            <a:endParaRPr lang="en-GB" sz="2400" dirty="0">
              <a:solidFill>
                <a:srgbClr val="5B677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32656"/>
            <a:ext cx="2952328" cy="886015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3498" y="1418770"/>
            <a:ext cx="616386" cy="61638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/>
          <a:srcRect b="5557"/>
          <a:stretch/>
        </p:blipFill>
        <p:spPr>
          <a:xfrm>
            <a:off x="251520" y="2209849"/>
            <a:ext cx="4254506" cy="3142987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253970" y="5522663"/>
            <a:ext cx="26561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2400" dirty="0" err="1" smtClean="0">
                <a:solidFill>
                  <a:srgbClr val="5B677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data.cdrc.ac.uk</a:t>
            </a:r>
            <a:endParaRPr lang="en-GB" sz="2400" dirty="0">
              <a:solidFill>
                <a:srgbClr val="5B677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8024" y="2209849"/>
            <a:ext cx="4097605" cy="3123557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5609691" y="5508099"/>
            <a:ext cx="27988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2400" smtClean="0">
                <a:solidFill>
                  <a:srgbClr val="5B677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maps.cdrc.ac.uk</a:t>
            </a:r>
            <a:endParaRPr lang="en-GB" sz="2400" dirty="0">
              <a:solidFill>
                <a:srgbClr val="5B677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315961" y="274638"/>
            <a:ext cx="6370838" cy="1143000"/>
          </a:xfrm>
        </p:spPr>
        <p:txBody>
          <a:bodyPr/>
          <a:lstStyle/>
          <a:p>
            <a:r>
              <a:rPr lang="en-US" dirty="0" smtClean="0"/>
              <a:t>CDRC Services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74925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 as a GIS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Command line driven, rather than GUI</a:t>
            </a:r>
          </a:p>
          <a:p>
            <a:endParaRPr lang="en-GB" dirty="0" smtClean="0"/>
          </a:p>
          <a:p>
            <a:r>
              <a:rPr lang="en-GB" dirty="0" smtClean="0"/>
              <a:t>Disadvantages</a:t>
            </a:r>
          </a:p>
          <a:p>
            <a:pPr lvl="1"/>
            <a:r>
              <a:rPr lang="en-GB" dirty="0" smtClean="0"/>
              <a:t>Remembering commands</a:t>
            </a:r>
          </a:p>
          <a:p>
            <a:pPr lvl="2"/>
            <a:r>
              <a:rPr lang="en-GB" i="1" dirty="0" smtClean="0"/>
              <a:t>glossary</a:t>
            </a:r>
          </a:p>
          <a:p>
            <a:pPr lvl="1"/>
            <a:r>
              <a:rPr lang="en-GB" dirty="0" smtClean="0"/>
              <a:t>Steeper learning curve</a:t>
            </a:r>
          </a:p>
        </p:txBody>
      </p:sp>
      <p:pic>
        <p:nvPicPr>
          <p:cNvPr id="4" name="Picture 3" descr="GIF RGB 150 Pixels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4758" y="5534041"/>
            <a:ext cx="1172042" cy="97670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962" y="5733075"/>
            <a:ext cx="2877988" cy="723858"/>
          </a:xfrm>
          <a:prstGeom prst="rect">
            <a:avLst/>
          </a:prstGeom>
        </p:spPr>
      </p:pic>
      <p:pic>
        <p:nvPicPr>
          <p:cNvPr id="6" name="Picture 5" descr="r-studio-in-use-1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742"/>
          <a:stretch/>
        </p:blipFill>
        <p:spPr>
          <a:xfrm>
            <a:off x="5814634" y="2438189"/>
            <a:ext cx="3329366" cy="4199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4777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 as a GIS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Advantages</a:t>
            </a:r>
          </a:p>
          <a:p>
            <a:pPr lvl="1"/>
            <a:r>
              <a:rPr lang="en-GB" dirty="0" smtClean="0"/>
              <a:t>Easy to record what you did and repeat specific pieces of work</a:t>
            </a:r>
          </a:p>
          <a:p>
            <a:pPr lvl="1"/>
            <a:r>
              <a:rPr lang="en-GB" dirty="0" smtClean="0"/>
              <a:t>Lots of reproducible examples on the web</a:t>
            </a:r>
          </a:p>
          <a:p>
            <a:pPr lvl="1"/>
            <a:r>
              <a:rPr lang="en-GB" dirty="0" smtClean="0"/>
              <a:t>Easily scriptable. </a:t>
            </a:r>
          </a:p>
          <a:p>
            <a:pPr lvl="1"/>
            <a:r>
              <a:rPr lang="en-GB" dirty="0" smtClean="0"/>
              <a:t>134,567 maps? easy!</a:t>
            </a:r>
          </a:p>
          <a:p>
            <a:pPr lvl="1"/>
            <a:r>
              <a:rPr lang="en-GB" dirty="0" smtClean="0"/>
              <a:t>2011 Census Open Atlas</a:t>
            </a:r>
          </a:p>
          <a:p>
            <a:pPr lvl="1"/>
            <a:r>
              <a:rPr lang="en-GB" sz="1400" dirty="0">
                <a:hlinkClick r:id="rId2"/>
              </a:rPr>
              <a:t>http://www.alex-singleton.com/r/2014/02/05/2011-census-open-atlas-project-version-two/</a:t>
            </a:r>
            <a:endParaRPr lang="en-GB" sz="1400" dirty="0"/>
          </a:p>
          <a:p>
            <a:pPr lvl="1"/>
            <a:endParaRPr lang="en-GB" dirty="0" smtClean="0"/>
          </a:p>
        </p:txBody>
      </p:sp>
      <p:pic>
        <p:nvPicPr>
          <p:cNvPr id="4" name="Picture 3" descr="GIF RGB 150 Pixels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4758" y="5534041"/>
            <a:ext cx="1172042" cy="97670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962" y="5733075"/>
            <a:ext cx="2877988" cy="723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0319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5972" y="1319201"/>
            <a:ext cx="3327537" cy="475362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183583"/>
            <a:ext cx="4032414" cy="536311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 in Action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57200" y="6488668"/>
            <a:ext cx="4289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Economically active – Full-time students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825539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3375" y="357540"/>
            <a:ext cx="5050625" cy="611517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r="10040"/>
          <a:stretch/>
        </p:blipFill>
        <p:spPr>
          <a:xfrm>
            <a:off x="1" y="357540"/>
            <a:ext cx="4500334" cy="611517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03866" y="6488668"/>
            <a:ext cx="2661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Age structure – 18 to 19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5637497" y="6483735"/>
            <a:ext cx="2661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Age structure – 20 to 24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928461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11583"/>
          <a:stretch/>
        </p:blipFill>
        <p:spPr>
          <a:xfrm>
            <a:off x="4660621" y="259390"/>
            <a:ext cx="4483379" cy="641387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r="11299"/>
          <a:stretch/>
        </p:blipFill>
        <p:spPr>
          <a:xfrm>
            <a:off x="1" y="259389"/>
            <a:ext cx="4660620" cy="659861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44099" y="6464515"/>
            <a:ext cx="826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Single</a:t>
            </a:r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6257602" y="6488594"/>
            <a:ext cx="967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Married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770501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What will you get from the course?</a:t>
            </a:r>
            <a:endParaRPr lang="en-US" sz="4000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311424"/>
            <a:ext cx="8229600" cy="4814739"/>
          </a:xfrm>
        </p:spPr>
        <p:txBody>
          <a:bodyPr/>
          <a:lstStyle/>
          <a:p>
            <a:r>
              <a:rPr lang="en-US" dirty="0" smtClean="0"/>
              <a:t>Intros</a:t>
            </a:r>
          </a:p>
          <a:p>
            <a:r>
              <a:rPr lang="en-US" dirty="0" smtClean="0"/>
              <a:t>Background on R and spatial data</a:t>
            </a:r>
          </a:p>
          <a:p>
            <a:r>
              <a:rPr lang="en-US" dirty="0" smtClean="0"/>
              <a:t>Load spatial data</a:t>
            </a:r>
          </a:p>
          <a:p>
            <a:r>
              <a:rPr lang="en-US" dirty="0" smtClean="0"/>
              <a:t>Basic spatial </a:t>
            </a:r>
            <a:br>
              <a:rPr lang="en-US" dirty="0" smtClean="0"/>
            </a:br>
            <a:r>
              <a:rPr lang="en-US" dirty="0" smtClean="0"/>
              <a:t>analysis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435912" y="634950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pic>
        <p:nvPicPr>
          <p:cNvPr id="2" name="Picture 1" descr="Screen Shot 2015-01-21 at 11.14.2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8350" y="2348578"/>
            <a:ext cx="4984455" cy="4509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0273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1683"/>
          <a:stretch/>
        </p:blipFill>
        <p:spPr>
          <a:xfrm>
            <a:off x="0" y="0"/>
            <a:ext cx="4847002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11702" r="11261"/>
          <a:stretch/>
        </p:blipFill>
        <p:spPr>
          <a:xfrm>
            <a:off x="4705313" y="0"/>
            <a:ext cx="4438687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49945" y="6488668"/>
            <a:ext cx="2147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Ethnic group: white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485803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 as a GIS</a:t>
            </a:r>
            <a:endParaRPr lang="en-GB" dirty="0"/>
          </a:p>
        </p:txBody>
      </p:sp>
      <p:pic>
        <p:nvPicPr>
          <p:cNvPr id="4" name="Picture 3" descr="GIF RGB 150 Pixels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4758" y="5534041"/>
            <a:ext cx="1172042" cy="97670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962" y="5733075"/>
            <a:ext cx="2877988" cy="723858"/>
          </a:xfrm>
          <a:prstGeom prst="rect">
            <a:avLst/>
          </a:prstGeom>
        </p:spPr>
      </p:pic>
      <p:pic>
        <p:nvPicPr>
          <p:cNvPr id="6" name="Picture 5" descr="Screen Shot 2014-07-04 at 08.13.18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63"/>
          <a:stretch/>
        </p:blipFill>
        <p:spPr>
          <a:xfrm>
            <a:off x="-274011" y="0"/>
            <a:ext cx="9717180" cy="722435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544570" y="274638"/>
            <a:ext cx="2329283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 smtClean="0">
                <a:solidFill>
                  <a:schemeClr val="bg1"/>
                </a:solidFill>
              </a:rPr>
              <a:t>Topography</a:t>
            </a:r>
            <a:endParaRPr lang="en-GB" sz="3200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752653" y="5733075"/>
            <a:ext cx="3672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http://</a:t>
            </a:r>
            <a:r>
              <a:rPr lang="en-GB" dirty="0" err="1" smtClean="0">
                <a:solidFill>
                  <a:schemeClr val="bg1"/>
                </a:solidFill>
              </a:rPr>
              <a:t>topography.geotheory.co.uk</a:t>
            </a:r>
            <a:r>
              <a:rPr lang="en-GB" dirty="0">
                <a:solidFill>
                  <a:schemeClr val="bg1"/>
                </a:solidFill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24095528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Other GIS software?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5746" y="1558738"/>
            <a:ext cx="2098377" cy="89602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5874" y="1384438"/>
            <a:ext cx="2283341" cy="126264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6177" y="1344549"/>
            <a:ext cx="1661357" cy="133573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1464146"/>
            <a:ext cx="1541547" cy="1165123"/>
          </a:xfrm>
          <a:prstGeom prst="rect">
            <a:avLst/>
          </a:prstGeom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57200" y="3112557"/>
            <a:ext cx="8229600" cy="3013606"/>
          </a:xfrm>
        </p:spPr>
        <p:txBody>
          <a:bodyPr/>
          <a:lstStyle/>
          <a:p>
            <a:r>
              <a:rPr lang="en-GB" sz="2800" dirty="0" smtClean="0"/>
              <a:t>R is very different to ArcGIS, but can do many of the same operations</a:t>
            </a:r>
          </a:p>
          <a:p>
            <a:r>
              <a:rPr lang="en-GB" sz="2800" dirty="0" smtClean="0"/>
              <a:t>R is free (as is QGIS)</a:t>
            </a:r>
          </a:p>
          <a:p>
            <a:r>
              <a:rPr lang="en-GB" sz="2800" dirty="0" smtClean="0"/>
              <a:t>R is increasingly popular in academic sector</a:t>
            </a:r>
          </a:p>
          <a:p>
            <a:endParaRPr lang="en-GB" sz="2800" dirty="0" smtClean="0"/>
          </a:p>
          <a:p>
            <a:pPr marL="0" indent="0" algn="ctr">
              <a:buNone/>
            </a:pPr>
            <a:r>
              <a:rPr lang="en-GB" sz="3600" dirty="0" smtClean="0"/>
              <a:t>All can be useful</a:t>
            </a:r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37456841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Projections and </a:t>
            </a:r>
            <a:br>
              <a:rPr lang="en-GB" dirty="0" smtClean="0"/>
            </a:br>
            <a:r>
              <a:rPr lang="en-GB" dirty="0" smtClean="0"/>
              <a:t>Coordinate Systems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199" y="1957754"/>
            <a:ext cx="8382795" cy="1383323"/>
          </a:xfrm>
        </p:spPr>
        <p:txBody>
          <a:bodyPr/>
          <a:lstStyle/>
          <a:p>
            <a:r>
              <a:rPr lang="en-GB" dirty="0" smtClean="0"/>
              <a:t>Who has heard of these?</a:t>
            </a:r>
          </a:p>
          <a:p>
            <a:r>
              <a:rPr lang="en-GB" dirty="0" smtClean="0"/>
              <a:t>Why are they important?</a:t>
            </a:r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457198" y="3432794"/>
            <a:ext cx="8229601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/>
              <a:t>Latitude and Longitude (WGS 1984) </a:t>
            </a:r>
            <a:br>
              <a:rPr lang="en-GB" sz="2800" dirty="0"/>
            </a:br>
            <a:r>
              <a:rPr lang="en-GB" sz="2800" dirty="0"/>
              <a:t>52</a:t>
            </a:r>
            <a:r>
              <a:rPr lang="en-US" sz="2800" dirty="0"/>
              <a:t>°N 37’ 30.32’’ (52.6250)	1°E 14’ 2.05’’ (1.2339)</a:t>
            </a:r>
            <a:br>
              <a:rPr lang="en-US" sz="2800" dirty="0"/>
            </a:br>
            <a:r>
              <a:rPr lang="en-GB" sz="2800" dirty="0"/>
              <a:t/>
            </a:r>
            <a:br>
              <a:rPr lang="en-GB" sz="2800" dirty="0"/>
            </a:br>
            <a:r>
              <a:rPr lang="en-GB" sz="2800" dirty="0"/>
              <a:t>British National Grid (</a:t>
            </a:r>
            <a:r>
              <a:rPr lang="en-GB" sz="2800" dirty="0" err="1"/>
              <a:t>Eastings</a:t>
            </a:r>
            <a:r>
              <a:rPr lang="en-GB" sz="2800" dirty="0"/>
              <a:t> &amp; Northings)</a:t>
            </a:r>
            <a:br>
              <a:rPr lang="en-GB" sz="2800" dirty="0"/>
            </a:br>
            <a:r>
              <a:rPr lang="en-GB" sz="2800" dirty="0"/>
              <a:t>Easting: 619301	Northing: 307416</a:t>
            </a:r>
            <a:endParaRPr lang="en-GB" sz="2800" i="1" dirty="0"/>
          </a:p>
        </p:txBody>
      </p:sp>
    </p:spTree>
    <p:extLst>
      <p:ext uri="{BB962C8B-B14F-4D97-AF65-F5344CB8AC3E}">
        <p14:creationId xmlns:p14="http://schemas.microsoft.com/office/powerpoint/2010/main" val="28463432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allAtOnce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3960"/>
            <a:ext cx="8229600" cy="4525963"/>
          </a:xfrm>
        </p:spPr>
        <p:txBody>
          <a:bodyPr/>
          <a:lstStyle/>
          <a:p>
            <a:r>
              <a:rPr lang="en-US" sz="2800" dirty="0" smtClean="0"/>
              <a:t>Projection – going from a sphere to a flat surface</a:t>
            </a:r>
          </a:p>
        </p:txBody>
      </p:sp>
      <p:sp>
        <p:nvSpPr>
          <p:cNvPr id="7" name="Right Arrow 6"/>
          <p:cNvSpPr/>
          <p:nvPr/>
        </p:nvSpPr>
        <p:spPr>
          <a:xfrm>
            <a:off x="4053840" y="3017520"/>
            <a:ext cx="1250157" cy="44704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Content Placeholder 7"/>
          <p:cNvPicPr>
            <a:picLocks noChangeAspect="1"/>
          </p:cNvPicPr>
          <p:nvPr/>
        </p:nvPicPr>
        <p:blipFill rotWithShape="1">
          <a:blip r:embed="rId2"/>
          <a:srcRect t="67" b="-370"/>
          <a:stretch/>
        </p:blipFill>
        <p:spPr>
          <a:xfrm>
            <a:off x="5821680" y="2162136"/>
            <a:ext cx="3060133" cy="260484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7563" y="1980277"/>
            <a:ext cx="2821833" cy="282183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6427113"/>
            <a:ext cx="4572000" cy="43088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100" dirty="0"/>
              <a:t>http://</a:t>
            </a:r>
            <a:r>
              <a:rPr lang="en-GB" sz="1100" dirty="0" err="1"/>
              <a:t>www.primap.com</a:t>
            </a:r>
            <a:r>
              <a:rPr lang="en-GB" sz="1100" dirty="0"/>
              <a:t>/</a:t>
            </a:r>
            <a:r>
              <a:rPr lang="en-GB" sz="1100" dirty="0" err="1"/>
              <a:t>wsen</a:t>
            </a:r>
            <a:r>
              <a:rPr lang="en-GB" sz="1100" dirty="0"/>
              <a:t>/Maps/</a:t>
            </a:r>
            <a:r>
              <a:rPr lang="en-GB" sz="1100" dirty="0" err="1"/>
              <a:t>MapCollection</a:t>
            </a:r>
            <a:r>
              <a:rPr lang="en-GB" sz="1100" dirty="0"/>
              <a:t>/</a:t>
            </a:r>
            <a:r>
              <a:rPr lang="en-GB" sz="1100" dirty="0" err="1"/>
              <a:t>WorldMaps</a:t>
            </a:r>
            <a:r>
              <a:rPr lang="en-GB" sz="1100" dirty="0"/>
              <a:t>/Globe-(Europe-</a:t>
            </a:r>
            <a:r>
              <a:rPr lang="en-GB" sz="1100" dirty="0" err="1"/>
              <a:t>centered</a:t>
            </a:r>
            <a:r>
              <a:rPr lang="en-GB" sz="1100" dirty="0"/>
              <a:t>)-Vegetation-4000x4000.html</a:t>
            </a:r>
          </a:p>
        </p:txBody>
      </p:sp>
    </p:spTree>
    <p:extLst>
      <p:ext uri="{BB962C8B-B14F-4D97-AF65-F5344CB8AC3E}">
        <p14:creationId xmlns:p14="http://schemas.microsoft.com/office/powerpoint/2010/main" val="28641485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Projections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7791" y="1809432"/>
            <a:ext cx="3355878" cy="228386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083829" y="6455475"/>
            <a:ext cx="5060171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sz="1100" dirty="0"/>
              <a:t>http://</a:t>
            </a:r>
            <a:r>
              <a:rPr lang="en-GB" sz="1100" dirty="0" err="1"/>
              <a:t>krygier.owu.edu</a:t>
            </a:r>
            <a:r>
              <a:rPr lang="en-GB" sz="1100" dirty="0"/>
              <a:t>/</a:t>
            </a:r>
            <a:r>
              <a:rPr lang="en-GB" sz="1100" dirty="0" err="1"/>
              <a:t>krygier_html</a:t>
            </a:r>
            <a:r>
              <a:rPr lang="en-GB" sz="1100" dirty="0"/>
              <a:t>/geog_353/geog_353_lo/geog_353_lo05.html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2019" y="1912341"/>
            <a:ext cx="2907935" cy="218095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1723" y="6593973"/>
            <a:ext cx="4572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100" dirty="0"/>
              <a:t>http://</a:t>
            </a:r>
            <a:r>
              <a:rPr lang="en-GB" sz="1100" dirty="0" err="1"/>
              <a:t>www.hdwallpapersos.com</a:t>
            </a:r>
            <a:r>
              <a:rPr lang="en-GB" sz="1100" dirty="0"/>
              <a:t>/orange-fruit-</a:t>
            </a:r>
            <a:r>
              <a:rPr lang="en-GB" sz="1100" dirty="0" err="1"/>
              <a:t>hd</a:t>
            </a:r>
            <a:r>
              <a:rPr lang="en-GB" sz="1100" dirty="0"/>
              <a:t>-</a:t>
            </a:r>
            <a:r>
              <a:rPr lang="en-GB" sz="1100" dirty="0" err="1"/>
              <a:t>wallpapers.html</a:t>
            </a:r>
            <a:endParaRPr lang="en-GB" sz="1100" dirty="0"/>
          </a:p>
        </p:txBody>
      </p:sp>
      <p:sp>
        <p:nvSpPr>
          <p:cNvPr id="9" name="Right Arrow 8"/>
          <p:cNvSpPr/>
          <p:nvPr/>
        </p:nvSpPr>
        <p:spPr>
          <a:xfrm>
            <a:off x="3589014" y="2794000"/>
            <a:ext cx="1250157" cy="44704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57200" y="1203960"/>
            <a:ext cx="8229600" cy="4525963"/>
          </a:xfrm>
        </p:spPr>
        <p:txBody>
          <a:bodyPr/>
          <a:lstStyle/>
          <a:p>
            <a:r>
              <a:rPr lang="en-US" sz="2800" dirty="0" smtClean="0"/>
              <a:t>Projection – going from a sphere to a flat surface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638" y="4868775"/>
            <a:ext cx="9097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 smtClean="0"/>
              <a:t>Can’t maintain all of shape, area, angles </a:t>
            </a:r>
            <a:r>
              <a:rPr lang="en-US" sz="2400" dirty="0"/>
              <a:t>(bearing</a:t>
            </a:r>
            <a:r>
              <a:rPr lang="en-US" sz="2400" dirty="0" smtClean="0"/>
              <a:t>) and distance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2404430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Content Placeholder 7"/>
          <p:cNvPicPr>
            <a:picLocks noChangeAspect="1"/>
          </p:cNvPicPr>
          <p:nvPr/>
        </p:nvPicPr>
        <p:blipFill rotWithShape="1">
          <a:blip r:embed="rId2"/>
          <a:srcRect t="67" b="-370"/>
          <a:stretch/>
        </p:blipFill>
        <p:spPr>
          <a:xfrm>
            <a:off x="0" y="-27529"/>
            <a:ext cx="6858175" cy="5837819"/>
          </a:xfrm>
          <a:prstGeom prst="rect">
            <a:avLst/>
          </a:prstGeom>
        </p:spPr>
      </p:pic>
      <p:pic>
        <p:nvPicPr>
          <p:cNvPr id="10" name="Picture 9" descr="Screen Shot 2014-02-03 at 09.04.4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7949" y="3547745"/>
            <a:ext cx="4936051" cy="331025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858000" y="-16432"/>
            <a:ext cx="2286000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/>
              <a:t>This file is licensed under the Creative Commons Attribution-Share Alike 3.0 </a:t>
            </a:r>
            <a:r>
              <a:rPr lang="en-US" sz="800" dirty="0" err="1"/>
              <a:t>Unported</a:t>
            </a:r>
            <a:r>
              <a:rPr lang="en-US" sz="800" dirty="0"/>
              <a:t> license. http://</a:t>
            </a:r>
            <a:r>
              <a:rPr lang="en-US" sz="800" dirty="0" err="1"/>
              <a:t>en.wikipedia.org</a:t>
            </a:r>
            <a:r>
              <a:rPr lang="en-US" sz="800" dirty="0"/>
              <a:t>/wiki/</a:t>
            </a:r>
            <a:r>
              <a:rPr lang="en-US" sz="800" dirty="0" err="1"/>
              <a:t>File:Mercator_projection_SW.jpg</a:t>
            </a:r>
            <a:endParaRPr lang="en-US" sz="800" dirty="0"/>
          </a:p>
        </p:txBody>
      </p:sp>
      <p:sp>
        <p:nvSpPr>
          <p:cNvPr id="9" name="TextBox 8"/>
          <p:cNvSpPr txBox="1"/>
          <p:nvPr/>
        </p:nvSpPr>
        <p:spPr>
          <a:xfrm>
            <a:off x="6715760" y="1417638"/>
            <a:ext cx="217745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Mercator projection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3313055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-1" y="6502400"/>
            <a:ext cx="408785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/>
              <a:t>This file is licensed under the Creative Commons Attribution-Share Alike 3.0 </a:t>
            </a:r>
            <a:r>
              <a:rPr lang="en-US" sz="800" dirty="0" err="1"/>
              <a:t>Unported</a:t>
            </a:r>
            <a:r>
              <a:rPr lang="en-US" sz="800" dirty="0"/>
              <a:t> license. http://</a:t>
            </a:r>
            <a:r>
              <a:rPr lang="en-US" sz="800" dirty="0" err="1"/>
              <a:t>en.wikipedia.org</a:t>
            </a:r>
            <a:r>
              <a:rPr lang="en-US" sz="800" dirty="0"/>
              <a:t>/wiki/File:Gall%E2%80%93Peters_projection_SW.jpg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67" b="-370"/>
          <a:stretch/>
        </p:blipFill>
        <p:spPr>
          <a:xfrm>
            <a:off x="0" y="-16432"/>
            <a:ext cx="6624371" cy="5638800"/>
          </a:xfrm>
        </p:spPr>
      </p:pic>
      <p:sp>
        <p:nvSpPr>
          <p:cNvPr id="9" name="Rectangle 8"/>
          <p:cNvSpPr/>
          <p:nvPr/>
        </p:nvSpPr>
        <p:spPr>
          <a:xfrm>
            <a:off x="6858000" y="-16432"/>
            <a:ext cx="2286000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/>
              <a:t>This file is licensed under the Creative Commons Attribution-Share Alike 3.0 </a:t>
            </a:r>
            <a:r>
              <a:rPr lang="en-US" sz="800" dirty="0" err="1"/>
              <a:t>Unported</a:t>
            </a:r>
            <a:r>
              <a:rPr lang="en-US" sz="800" dirty="0"/>
              <a:t> license. http://</a:t>
            </a:r>
            <a:r>
              <a:rPr lang="en-US" sz="800" dirty="0" err="1"/>
              <a:t>en.wikipedia.org</a:t>
            </a:r>
            <a:r>
              <a:rPr lang="en-US" sz="800" dirty="0"/>
              <a:t>/wiki/</a:t>
            </a:r>
            <a:r>
              <a:rPr lang="en-US" sz="800" dirty="0" err="1"/>
              <a:t>File:Mercator_projection_SW.jpg</a:t>
            </a:r>
            <a:endParaRPr lang="en-US" sz="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7859" y="3643149"/>
            <a:ext cx="5056141" cy="322961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715760" y="1417638"/>
            <a:ext cx="217745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Mercator projection</a:t>
            </a:r>
            <a:endParaRPr lang="en-US" sz="2800" dirty="0"/>
          </a:p>
        </p:txBody>
      </p:sp>
      <p:sp>
        <p:nvSpPr>
          <p:cNvPr id="13" name="TextBox 12"/>
          <p:cNvSpPr txBox="1"/>
          <p:nvPr/>
        </p:nvSpPr>
        <p:spPr>
          <a:xfrm>
            <a:off x="457200" y="5883978"/>
            <a:ext cx="35274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Peters projection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260477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169648" y="5837819"/>
            <a:ext cx="66742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Africa: 30 million </a:t>
            </a:r>
            <a:r>
              <a:rPr lang="en-US" dirty="0" err="1" smtClean="0"/>
              <a:t>sq</a:t>
            </a:r>
            <a:r>
              <a:rPr lang="en-US" dirty="0" smtClean="0"/>
              <a:t> km</a:t>
            </a:r>
          </a:p>
          <a:p>
            <a:pPr algn="ctr"/>
            <a:endParaRPr lang="en-US" dirty="0"/>
          </a:p>
          <a:p>
            <a:pPr algn="ctr"/>
            <a:r>
              <a:rPr lang="en-US" dirty="0" smtClean="0"/>
              <a:t>Greenland: 2 million </a:t>
            </a:r>
            <a:r>
              <a:rPr lang="en-US" dirty="0" err="1" smtClean="0"/>
              <a:t>sq</a:t>
            </a:r>
            <a:r>
              <a:rPr lang="en-US" dirty="0" smtClean="0"/>
              <a:t> km</a:t>
            </a:r>
            <a:endParaRPr lang="en-US" dirty="0"/>
          </a:p>
        </p:txBody>
      </p:sp>
      <p:pic>
        <p:nvPicPr>
          <p:cNvPr id="11" name="Content Placeholder 7"/>
          <p:cNvPicPr>
            <a:picLocks noChangeAspect="1"/>
          </p:cNvPicPr>
          <p:nvPr/>
        </p:nvPicPr>
        <p:blipFill rotWithShape="1">
          <a:blip r:embed="rId2"/>
          <a:srcRect t="67" b="-370"/>
          <a:stretch/>
        </p:blipFill>
        <p:spPr>
          <a:xfrm>
            <a:off x="1062460" y="0"/>
            <a:ext cx="6858175" cy="5837819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4164051" y="2111692"/>
            <a:ext cx="1141200" cy="1526400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3111633" y="42402"/>
            <a:ext cx="1141200" cy="1526400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84164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2" grpId="0" animBg="1"/>
      <p:bldP spid="13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Projections etc. 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435912" y="634950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105546" cy="4538668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3392568" y="976951"/>
            <a:ext cx="1141200" cy="1526400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146280" y="0"/>
            <a:ext cx="1141200" cy="1526400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3" name="Content Placeholder 7"/>
          <p:cNvPicPr>
            <a:picLocks noChangeAspect="1"/>
          </p:cNvPicPr>
          <p:nvPr/>
        </p:nvPicPr>
        <p:blipFill rotWithShape="1">
          <a:blip r:embed="rId3"/>
          <a:srcRect t="67" r="9005" b="37207"/>
          <a:stretch/>
        </p:blipFill>
        <p:spPr>
          <a:xfrm>
            <a:off x="2903363" y="3207253"/>
            <a:ext cx="6240638" cy="3650747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6049978" y="5331600"/>
            <a:ext cx="1141200" cy="1526400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/>
        </p:nvSpPr>
        <p:spPr>
          <a:xfrm>
            <a:off x="5017662" y="3207253"/>
            <a:ext cx="1141200" cy="1526400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Box 15"/>
          <p:cNvSpPr txBox="1"/>
          <p:nvPr/>
        </p:nvSpPr>
        <p:spPr>
          <a:xfrm>
            <a:off x="107188" y="5810290"/>
            <a:ext cx="29301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Africa: 30 million </a:t>
            </a:r>
            <a:r>
              <a:rPr lang="en-US" dirty="0" err="1" smtClean="0"/>
              <a:t>sq</a:t>
            </a:r>
            <a:r>
              <a:rPr lang="en-US" dirty="0" smtClean="0"/>
              <a:t> km</a:t>
            </a:r>
          </a:p>
          <a:p>
            <a:endParaRPr lang="en-US" dirty="0"/>
          </a:p>
          <a:p>
            <a:r>
              <a:rPr lang="en-US" dirty="0" smtClean="0"/>
              <a:t>Greenland: 2 million </a:t>
            </a:r>
            <a:r>
              <a:rPr lang="en-US" dirty="0" err="1" smtClean="0"/>
              <a:t>sq</a:t>
            </a:r>
            <a:r>
              <a:rPr lang="en-US" dirty="0" smtClean="0"/>
              <a:t> km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6937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What will you get from the course?</a:t>
            </a:r>
            <a:endParaRPr lang="en-US" sz="4000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226693"/>
            <a:ext cx="8229600" cy="4525963"/>
          </a:xfrm>
        </p:spPr>
        <p:txBody>
          <a:bodyPr/>
          <a:lstStyle/>
          <a:p>
            <a:r>
              <a:rPr lang="en-US" dirty="0" smtClean="0"/>
              <a:t>Appropriate methods of visualizing data</a:t>
            </a:r>
          </a:p>
          <a:p>
            <a:r>
              <a:rPr lang="en-US" dirty="0" smtClean="0"/>
              <a:t>Basic analysis</a:t>
            </a:r>
          </a:p>
          <a:p>
            <a:r>
              <a:rPr lang="en-US" dirty="0" smtClean="0"/>
              <a:t>Using your own data</a:t>
            </a:r>
          </a:p>
          <a:p>
            <a:pPr lvl="1"/>
            <a:r>
              <a:rPr lang="en-US" dirty="0" smtClean="0"/>
              <a:t>Presentations etc. </a:t>
            </a:r>
            <a:br>
              <a:rPr lang="en-US" dirty="0" smtClean="0"/>
            </a:br>
            <a:r>
              <a:rPr lang="en-US" smtClean="0"/>
              <a:t>are available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online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435912" y="634950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pic>
        <p:nvPicPr>
          <p:cNvPr id="4" name="Picture 3" descr="imag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151" y="2802167"/>
            <a:ext cx="4549741" cy="4549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4953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Mercator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28600" y="1062468"/>
            <a:ext cx="6727371" cy="4525963"/>
          </a:xfrm>
        </p:spPr>
        <p:txBody>
          <a:bodyPr/>
          <a:lstStyle/>
          <a:p>
            <a:r>
              <a:rPr lang="en-US" sz="2800" i="1" dirty="0" smtClean="0"/>
              <a:t>“The Father of Modern Cartography”</a:t>
            </a:r>
          </a:p>
          <a:p>
            <a:r>
              <a:rPr lang="en-US" sz="2800" i="1" dirty="0" smtClean="0"/>
              <a:t>By Mercator’s Projection the navigators of the succeeding centuries sailed</a:t>
            </a:r>
          </a:p>
          <a:p>
            <a:r>
              <a:rPr lang="en-US" sz="2800" dirty="0" smtClean="0"/>
              <a:t>1569</a:t>
            </a:r>
            <a:endParaRPr lang="en-US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6435912" y="634950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pic>
        <p:nvPicPr>
          <p:cNvPr id="17" name="Content Placeholder 7"/>
          <p:cNvPicPr>
            <a:picLocks noChangeAspect="1"/>
          </p:cNvPicPr>
          <p:nvPr/>
        </p:nvPicPr>
        <p:blipFill rotWithShape="1">
          <a:blip r:embed="rId3"/>
          <a:srcRect t="66" r="1785" b="10631"/>
          <a:stretch/>
        </p:blipFill>
        <p:spPr>
          <a:xfrm>
            <a:off x="1833988" y="2592092"/>
            <a:ext cx="5528388" cy="426590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97" r="36225"/>
          <a:stretch/>
        </p:blipFill>
        <p:spPr>
          <a:xfrm>
            <a:off x="7362376" y="0"/>
            <a:ext cx="19431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1237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are Projections important?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The map(s) may not be as they </a:t>
            </a:r>
            <a:r>
              <a:rPr lang="en-US" dirty="0" smtClean="0"/>
              <a:t>appear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Data may appear in the wrong place</a:t>
            </a:r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pic>
        <p:nvPicPr>
          <p:cNvPr id="4" name="Picture 3" descr="Screen Shot 2014-11-13 at 13.18.1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3186" y="4656385"/>
            <a:ext cx="1808062" cy="2201615"/>
          </a:xfrm>
          <a:prstGeom prst="rect">
            <a:avLst/>
          </a:prstGeom>
        </p:spPr>
      </p:pic>
      <p:pic>
        <p:nvPicPr>
          <p:cNvPr id="5" name="Picture 4" descr="Screen Shot 2014-11-13 at 13.18.1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1248" y="4656385"/>
            <a:ext cx="1382752" cy="2201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364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0985" y="661500"/>
            <a:ext cx="8229600" cy="1143000"/>
          </a:xfrm>
        </p:spPr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0985" y="1987062"/>
            <a:ext cx="8229600" cy="4525963"/>
          </a:xfrm>
        </p:spPr>
        <p:txBody>
          <a:bodyPr/>
          <a:lstStyle/>
          <a:p>
            <a:endParaRPr lang="en-GB"/>
          </a:p>
        </p:txBody>
      </p:sp>
      <p:pic>
        <p:nvPicPr>
          <p:cNvPr id="4" name="Picture 3" descr="Screen Shot 2014-11-13 at 13.20.3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444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9623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creen Shot 2014-11-13 at 13.20.3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444913"/>
          </a:xfrm>
          <a:prstGeom prst="rect">
            <a:avLst/>
          </a:prstGeom>
        </p:spPr>
      </p:pic>
      <p:pic>
        <p:nvPicPr>
          <p:cNvPr id="11" name="Picture 10" descr="Screen Shot 2014-11-13 at 13.22.0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3217" y="3861644"/>
            <a:ext cx="72791" cy="126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8977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are Projections important?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The map(s) may not be as they </a:t>
            </a:r>
            <a:r>
              <a:rPr lang="en-US" dirty="0" smtClean="0"/>
              <a:t>appear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Data may appear in the wrong place</a:t>
            </a:r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Coordinate Systems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pic>
        <p:nvPicPr>
          <p:cNvPr id="4" name="Picture 3" descr="Screen Shot 2014-11-13 at 13.18.1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3186" y="4656385"/>
            <a:ext cx="1808062" cy="2201615"/>
          </a:xfrm>
          <a:prstGeom prst="rect">
            <a:avLst/>
          </a:prstGeom>
        </p:spPr>
      </p:pic>
      <p:pic>
        <p:nvPicPr>
          <p:cNvPr id="5" name="Picture 4" descr="Screen Shot 2014-11-13 at 13.18.1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1248" y="4656385"/>
            <a:ext cx="1382752" cy="2201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1473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6480" y="1208288"/>
            <a:ext cx="8229600" cy="5400567"/>
          </a:xfrm>
        </p:spPr>
        <p:txBody>
          <a:bodyPr/>
          <a:lstStyle/>
          <a:p>
            <a:pPr eaLnBrk="1"/>
            <a:r>
              <a:rPr lang="en-GB" sz="2800" dirty="0" smtClean="0"/>
              <a:t>Latitude and Longitude (WGS 1984)    </a:t>
            </a:r>
            <a:r>
              <a:rPr lang="en-GB" sz="2000" i="1" dirty="0" smtClean="0"/>
              <a:t>EPSG = 4326</a:t>
            </a:r>
            <a:endParaRPr lang="en-GB" sz="2800" i="1" dirty="0" smtClean="0"/>
          </a:p>
          <a:p>
            <a:pPr lvl="1" eaLnBrk="1"/>
            <a:r>
              <a:rPr lang="en-GB" sz="2400" dirty="0" smtClean="0"/>
              <a:t>52</a:t>
            </a:r>
            <a:r>
              <a:rPr lang="en-US" sz="2400" dirty="0" smtClean="0"/>
              <a:t>°N 37’ 30.32’’ (52.6250)	1°E 14’ 2.05’’ (1.2339)</a:t>
            </a:r>
          </a:p>
          <a:p>
            <a:pPr eaLnBrk="1"/>
            <a:r>
              <a:rPr lang="en-GB" sz="2800" dirty="0" smtClean="0"/>
              <a:t>British National Grid (</a:t>
            </a:r>
            <a:r>
              <a:rPr lang="en-GB" sz="2800" dirty="0" err="1" smtClean="0"/>
              <a:t>Eastings</a:t>
            </a:r>
            <a:r>
              <a:rPr lang="en-GB" sz="2800" dirty="0" smtClean="0"/>
              <a:t> &amp; </a:t>
            </a:r>
            <a:r>
              <a:rPr lang="en-GB" sz="2800" dirty="0" err="1" smtClean="0"/>
              <a:t>Northings</a:t>
            </a:r>
            <a:r>
              <a:rPr lang="en-GB" sz="2800" dirty="0" smtClean="0"/>
              <a:t>)</a:t>
            </a:r>
          </a:p>
          <a:p>
            <a:pPr lvl="1" eaLnBrk="1"/>
            <a:r>
              <a:rPr lang="en-GB" sz="2400" dirty="0" smtClean="0"/>
              <a:t>Easting: 619301	Northing: 307416      </a:t>
            </a:r>
            <a:r>
              <a:rPr lang="en-GB" sz="2000" i="1" dirty="0" smtClean="0"/>
              <a:t>EPSG = 27700</a:t>
            </a:r>
            <a:endParaRPr lang="en-GB" sz="2400" i="1" dirty="0" smtClean="0"/>
          </a:p>
          <a:p>
            <a:pPr eaLnBrk="1"/>
            <a:r>
              <a:rPr lang="en-GB" sz="2800" dirty="0" smtClean="0"/>
              <a:t>Why is it important?</a:t>
            </a:r>
          </a:p>
          <a:p>
            <a:pPr lvl="1"/>
            <a:r>
              <a:rPr lang="en-GB" sz="2400" dirty="0" smtClean="0"/>
              <a:t>Some data uses </a:t>
            </a:r>
            <a:r>
              <a:rPr lang="en-GB" sz="2400" dirty="0" err="1" smtClean="0"/>
              <a:t>uses</a:t>
            </a:r>
            <a:r>
              <a:rPr lang="en-GB" sz="2400" dirty="0" smtClean="0"/>
              <a:t> WGS84</a:t>
            </a:r>
          </a:p>
          <a:p>
            <a:pPr lvl="1"/>
            <a:r>
              <a:rPr lang="en-GB" sz="2400" dirty="0" smtClean="0"/>
              <a:t>LSOA use BNG (Eastings/Northings)</a:t>
            </a:r>
          </a:p>
          <a:p>
            <a:pPr lvl="1"/>
            <a:r>
              <a:rPr lang="en-GB" sz="2400" dirty="0" smtClean="0"/>
              <a:t>Need to convert between the two</a:t>
            </a:r>
          </a:p>
        </p:txBody>
      </p:sp>
      <p:sp>
        <p:nvSpPr>
          <p:cNvPr id="18435" name="Rectangle 5"/>
          <p:cNvSpPr>
            <a:spLocks noGrp="1" noChangeArrowheads="1"/>
          </p:cNvSpPr>
          <p:nvPr>
            <p:ph type="title"/>
          </p:nvPr>
        </p:nvSpPr>
        <p:spPr>
          <a:xfrm>
            <a:off x="468000" y="260668"/>
            <a:ext cx="8229600" cy="1142039"/>
          </a:xfrm>
        </p:spPr>
        <p:txBody>
          <a:bodyPr/>
          <a:lstStyle/>
          <a:p>
            <a:pPr eaLnBrk="1"/>
            <a:r>
              <a:rPr lang="en-GB" dirty="0" smtClean="0"/>
              <a:t>Coordinate Systems</a:t>
            </a:r>
          </a:p>
        </p:txBody>
      </p:sp>
      <p:pic>
        <p:nvPicPr>
          <p:cNvPr id="21511" name="Picture 7"/>
          <p:cNvPicPr>
            <a:picLocks noChangeAspect="1" noChangeArrowheads="1"/>
          </p:cNvPicPr>
          <p:nvPr/>
        </p:nvPicPr>
        <p:blipFill>
          <a:blip r:embed="rId3" cstate="print"/>
          <a:srcRect l="51207" t="24477" r="6071" b="41682"/>
          <a:stretch>
            <a:fillRect/>
          </a:stretch>
        </p:blipFill>
        <p:spPr bwMode="auto">
          <a:xfrm>
            <a:off x="0" y="2616755"/>
            <a:ext cx="8569440" cy="42412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12" name="Picture 8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287040" y="3047360"/>
            <a:ext cx="2856960" cy="3810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4636178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5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5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15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15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15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15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1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15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15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15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15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1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15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15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15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15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15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15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15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15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150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150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07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xagon 5"/>
          <p:cNvSpPr/>
          <p:nvPr/>
        </p:nvSpPr>
        <p:spPr>
          <a:xfrm>
            <a:off x="1420103" y="1626775"/>
            <a:ext cx="901003" cy="776727"/>
          </a:xfrm>
          <a:prstGeom prst="hexagon">
            <a:avLst/>
          </a:prstGeom>
          <a:noFill/>
          <a:ln w="28575" cmpd="sng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4A452A"/>
                </a:solidFill>
              </a:rPr>
              <a:t>2</a:t>
            </a:r>
            <a:endParaRPr lang="en-US" dirty="0">
              <a:solidFill>
                <a:srgbClr val="4A452A"/>
              </a:solidFill>
            </a:endParaRPr>
          </a:p>
        </p:txBody>
      </p:sp>
      <p:sp>
        <p:nvSpPr>
          <p:cNvPr id="7" name="Hexagon 6"/>
          <p:cNvSpPr/>
          <p:nvPr/>
        </p:nvSpPr>
        <p:spPr>
          <a:xfrm>
            <a:off x="2127338" y="2015138"/>
            <a:ext cx="901003" cy="776727"/>
          </a:xfrm>
          <a:prstGeom prst="hexagon">
            <a:avLst/>
          </a:prstGeom>
          <a:noFill/>
          <a:ln w="28575" cmpd="sng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4A452A"/>
                </a:solidFill>
              </a:rPr>
              <a:t>3</a:t>
            </a:r>
            <a:endParaRPr lang="en-US" dirty="0">
              <a:solidFill>
                <a:srgbClr val="4A452A"/>
              </a:solidFill>
            </a:endParaRPr>
          </a:p>
        </p:txBody>
      </p:sp>
      <p:sp>
        <p:nvSpPr>
          <p:cNvPr id="8" name="Hexagon 7"/>
          <p:cNvSpPr/>
          <p:nvPr/>
        </p:nvSpPr>
        <p:spPr>
          <a:xfrm>
            <a:off x="2127338" y="1238411"/>
            <a:ext cx="901003" cy="776727"/>
          </a:xfrm>
          <a:prstGeom prst="hexagon">
            <a:avLst/>
          </a:prstGeom>
          <a:noFill/>
          <a:ln w="28575" cmpd="sng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4A452A"/>
                </a:solidFill>
              </a:rPr>
              <a:t>1</a:t>
            </a:r>
            <a:endParaRPr lang="en-US" dirty="0">
              <a:solidFill>
                <a:srgbClr val="4A452A"/>
              </a:solidFill>
            </a:endParaRPr>
          </a:p>
        </p:txBody>
      </p:sp>
      <p:sp>
        <p:nvSpPr>
          <p:cNvPr id="9" name="Hexagon 8"/>
          <p:cNvSpPr/>
          <p:nvPr/>
        </p:nvSpPr>
        <p:spPr>
          <a:xfrm>
            <a:off x="1425482" y="2409666"/>
            <a:ext cx="901003" cy="776727"/>
          </a:xfrm>
          <a:prstGeom prst="hexagon">
            <a:avLst/>
          </a:prstGeom>
          <a:noFill/>
          <a:ln w="28575" cmpd="sng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4A452A"/>
                </a:solidFill>
              </a:rPr>
              <a:t>14</a:t>
            </a:r>
            <a:endParaRPr lang="en-US" dirty="0">
              <a:solidFill>
                <a:srgbClr val="4A452A"/>
              </a:solidFill>
            </a:endParaRPr>
          </a:p>
        </p:txBody>
      </p:sp>
      <p:sp>
        <p:nvSpPr>
          <p:cNvPr id="10" name="Hexagon 9"/>
          <p:cNvSpPr/>
          <p:nvPr/>
        </p:nvSpPr>
        <p:spPr>
          <a:xfrm>
            <a:off x="2127338" y="2791865"/>
            <a:ext cx="901003" cy="776727"/>
          </a:xfrm>
          <a:prstGeom prst="hexagon">
            <a:avLst/>
          </a:prstGeom>
          <a:noFill/>
          <a:ln w="28575" cmpd="sng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4A452A"/>
                </a:solidFill>
              </a:rPr>
              <a:t>5</a:t>
            </a:r>
            <a:endParaRPr lang="en-US" dirty="0">
              <a:solidFill>
                <a:srgbClr val="4A452A"/>
              </a:solidFill>
            </a:endParaRPr>
          </a:p>
        </p:txBody>
      </p:sp>
      <p:sp>
        <p:nvSpPr>
          <p:cNvPr id="11" name="Hexagon 10"/>
          <p:cNvSpPr/>
          <p:nvPr/>
        </p:nvSpPr>
        <p:spPr>
          <a:xfrm>
            <a:off x="1420103" y="3186393"/>
            <a:ext cx="901003" cy="776727"/>
          </a:xfrm>
          <a:prstGeom prst="hexagon">
            <a:avLst/>
          </a:prstGeom>
          <a:noFill/>
          <a:ln w="28575" cmpd="sng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4A452A"/>
                </a:solidFill>
              </a:rPr>
              <a:t>8</a:t>
            </a:r>
            <a:endParaRPr lang="en-US" dirty="0">
              <a:solidFill>
                <a:srgbClr val="4A452A"/>
              </a:solidFill>
            </a:endParaRPr>
          </a:p>
        </p:txBody>
      </p:sp>
      <p:sp>
        <p:nvSpPr>
          <p:cNvPr id="12" name="Hexagon 11"/>
          <p:cNvSpPr/>
          <p:nvPr/>
        </p:nvSpPr>
        <p:spPr>
          <a:xfrm>
            <a:off x="2830130" y="2403501"/>
            <a:ext cx="901003" cy="776727"/>
          </a:xfrm>
          <a:prstGeom prst="hexagon">
            <a:avLst/>
          </a:prstGeom>
          <a:noFill/>
          <a:ln w="28575" cmpd="sng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4A452A"/>
                </a:solidFill>
              </a:rPr>
              <a:t>4</a:t>
            </a:r>
            <a:endParaRPr lang="en-US" dirty="0">
              <a:solidFill>
                <a:srgbClr val="4A452A"/>
              </a:solidFill>
            </a:endParaRPr>
          </a:p>
        </p:txBody>
      </p:sp>
      <p:sp>
        <p:nvSpPr>
          <p:cNvPr id="13" name="Hexagon 12"/>
          <p:cNvSpPr/>
          <p:nvPr/>
        </p:nvSpPr>
        <p:spPr>
          <a:xfrm>
            <a:off x="2127338" y="3568592"/>
            <a:ext cx="901003" cy="776727"/>
          </a:xfrm>
          <a:prstGeom prst="hexagon">
            <a:avLst/>
          </a:prstGeom>
          <a:noFill/>
          <a:ln w="28575" cmpd="sng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4A452A"/>
                </a:solidFill>
              </a:rPr>
              <a:t>11</a:t>
            </a:r>
            <a:endParaRPr lang="en-US" dirty="0">
              <a:solidFill>
                <a:srgbClr val="4A452A"/>
              </a:solidFill>
            </a:endParaRPr>
          </a:p>
        </p:txBody>
      </p:sp>
      <p:sp>
        <p:nvSpPr>
          <p:cNvPr id="14" name="Hexagon 13"/>
          <p:cNvSpPr/>
          <p:nvPr/>
        </p:nvSpPr>
        <p:spPr>
          <a:xfrm>
            <a:off x="720820" y="2791864"/>
            <a:ext cx="901003" cy="776727"/>
          </a:xfrm>
          <a:prstGeom prst="hexagon">
            <a:avLst/>
          </a:prstGeom>
          <a:noFill/>
          <a:ln w="28575" cmpd="sng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4A452A"/>
                </a:solidFill>
              </a:rPr>
              <a:t>7</a:t>
            </a:r>
            <a:endParaRPr lang="en-US" dirty="0">
              <a:solidFill>
                <a:srgbClr val="4A452A"/>
              </a:solidFill>
            </a:endParaRPr>
          </a:p>
        </p:txBody>
      </p:sp>
      <p:graphicFrame>
        <p:nvGraphicFramePr>
          <p:cNvPr id="22" name="Table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7622559"/>
              </p:ext>
            </p:extLst>
          </p:nvPr>
        </p:nvGraphicFramePr>
        <p:xfrm>
          <a:off x="6312014" y="236307"/>
          <a:ext cx="2563008" cy="6126480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887321"/>
                <a:gridCol w="1675687"/>
              </a:tblGrid>
              <a:tr h="350263">
                <a:tc>
                  <a:txBody>
                    <a:bodyPr/>
                    <a:lstStyle/>
                    <a:p>
                      <a:r>
                        <a:rPr lang="en-US" dirty="0" smtClean="0"/>
                        <a:t>Area 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Deprivation</a:t>
                      </a:r>
                      <a:endParaRPr lang="en-US" dirty="0"/>
                    </a:p>
                  </a:txBody>
                  <a:tcPr/>
                </a:tc>
              </a:tr>
              <a:tr h="350263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High</a:t>
                      </a:r>
                      <a:endParaRPr lang="en-US" dirty="0"/>
                    </a:p>
                  </a:txBody>
                  <a:tcPr/>
                </a:tc>
              </a:tr>
              <a:tr h="350263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High</a:t>
                      </a:r>
                      <a:endParaRPr lang="en-US" dirty="0"/>
                    </a:p>
                  </a:txBody>
                  <a:tcPr/>
                </a:tc>
              </a:tr>
              <a:tr h="350263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High</a:t>
                      </a:r>
                      <a:endParaRPr lang="en-US" dirty="0"/>
                    </a:p>
                  </a:txBody>
                  <a:tcPr/>
                </a:tc>
              </a:tr>
              <a:tr h="350263"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Average</a:t>
                      </a:r>
                      <a:endParaRPr lang="en-US" dirty="0"/>
                    </a:p>
                  </a:txBody>
                  <a:tcPr/>
                </a:tc>
              </a:tr>
              <a:tr h="350263"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Average</a:t>
                      </a:r>
                      <a:endParaRPr lang="en-US" dirty="0"/>
                    </a:p>
                  </a:txBody>
                  <a:tcPr/>
                </a:tc>
              </a:tr>
              <a:tr h="350263"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Average</a:t>
                      </a:r>
                      <a:endParaRPr lang="en-US" dirty="0"/>
                    </a:p>
                  </a:txBody>
                  <a:tcPr/>
                </a:tc>
              </a:tr>
              <a:tr h="350263"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Low</a:t>
                      </a:r>
                      <a:endParaRPr lang="en-US" dirty="0"/>
                    </a:p>
                  </a:txBody>
                  <a:tcPr/>
                </a:tc>
              </a:tr>
              <a:tr h="350263"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Low</a:t>
                      </a:r>
                      <a:endParaRPr lang="en-US" dirty="0"/>
                    </a:p>
                  </a:txBody>
                  <a:tcPr/>
                </a:tc>
              </a:tr>
              <a:tr h="350263">
                <a:tc>
                  <a:txBody>
                    <a:bodyPr/>
                    <a:lstStyle/>
                    <a:p>
                      <a:r>
                        <a:rPr lang="en-US" dirty="0" smtClean="0"/>
                        <a:t>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Low</a:t>
                      </a:r>
                      <a:endParaRPr lang="en-US" dirty="0"/>
                    </a:p>
                  </a:txBody>
                  <a:tcPr/>
                </a:tc>
              </a:tr>
              <a:tr h="350263">
                <a:tc>
                  <a:txBody>
                    <a:bodyPr/>
                    <a:lstStyle/>
                    <a:p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High</a:t>
                      </a:r>
                      <a:endParaRPr lang="en-US" dirty="0"/>
                    </a:p>
                  </a:txBody>
                  <a:tcPr/>
                </a:tc>
              </a:tr>
              <a:tr h="350263">
                <a:tc>
                  <a:txBody>
                    <a:bodyPr/>
                    <a:lstStyle/>
                    <a:p>
                      <a:r>
                        <a:rPr lang="en-US" dirty="0" smtClean="0"/>
                        <a:t>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Low</a:t>
                      </a:r>
                      <a:endParaRPr lang="en-US" dirty="0"/>
                    </a:p>
                  </a:txBody>
                  <a:tcPr/>
                </a:tc>
              </a:tr>
              <a:tr h="350263">
                <a:tc>
                  <a:txBody>
                    <a:bodyPr/>
                    <a:lstStyle/>
                    <a:p>
                      <a:r>
                        <a:rPr lang="en-US" dirty="0" smtClean="0"/>
                        <a:t>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High</a:t>
                      </a:r>
                      <a:endParaRPr lang="en-US" dirty="0"/>
                    </a:p>
                  </a:txBody>
                  <a:tcPr/>
                </a:tc>
              </a:tr>
              <a:tr h="350263">
                <a:tc>
                  <a:txBody>
                    <a:bodyPr/>
                    <a:lstStyle/>
                    <a:p>
                      <a:r>
                        <a:rPr lang="en-US" dirty="0" smtClean="0"/>
                        <a:t>13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High</a:t>
                      </a:r>
                      <a:endParaRPr lang="en-US" dirty="0"/>
                    </a:p>
                  </a:txBody>
                  <a:tcPr/>
                </a:tc>
              </a:tr>
              <a:tr h="350263">
                <a:tc>
                  <a:txBody>
                    <a:bodyPr/>
                    <a:lstStyle/>
                    <a:p>
                      <a:r>
                        <a:rPr lang="en-US" dirty="0" smtClean="0"/>
                        <a:t>14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Average</a:t>
                      </a:r>
                      <a:endParaRPr lang="en-US" dirty="0"/>
                    </a:p>
                  </a:txBody>
                  <a:tcPr/>
                </a:tc>
              </a:tr>
              <a:tr h="350263">
                <a:tc>
                  <a:txBody>
                    <a:bodyPr/>
                    <a:lstStyle/>
                    <a:p>
                      <a:r>
                        <a:rPr lang="en-US" dirty="0" smtClean="0"/>
                        <a:t>15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Average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33" name="Table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3918328"/>
              </p:ext>
            </p:extLst>
          </p:nvPr>
        </p:nvGraphicFramePr>
        <p:xfrm>
          <a:off x="4321711" y="214269"/>
          <a:ext cx="887321" cy="3931920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887321"/>
              </a:tblGrid>
              <a:tr h="333448">
                <a:tc>
                  <a:txBody>
                    <a:bodyPr/>
                    <a:lstStyle/>
                    <a:p>
                      <a:r>
                        <a:rPr lang="en-US" dirty="0" smtClean="0"/>
                        <a:t>Area ID</a:t>
                      </a:r>
                      <a:endParaRPr lang="en-US" dirty="0"/>
                    </a:p>
                  </a:txBody>
                  <a:tcPr/>
                </a:tc>
              </a:tr>
              <a:tr h="333448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33448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333448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</a:tr>
              <a:tr h="333448"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</a:tr>
              <a:tr h="333448"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</a:tr>
              <a:tr h="333448">
                <a:tc>
                  <a:txBody>
                    <a:bodyPr/>
                    <a:lstStyle/>
                    <a:p>
                      <a:r>
                        <a:rPr lang="en-US" dirty="0" smtClean="0"/>
                        <a:t>14</a:t>
                      </a:r>
                      <a:endParaRPr lang="en-US" dirty="0"/>
                    </a:p>
                  </a:txBody>
                  <a:tcPr/>
                </a:tc>
              </a:tr>
              <a:tr h="333448"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</a:tr>
              <a:tr h="333448"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</a:tr>
              <a:tr h="333448">
                <a:tc>
                  <a:txBody>
                    <a:bodyPr/>
                    <a:lstStyle/>
                    <a:p>
                      <a:r>
                        <a:rPr lang="en-US" dirty="0" smtClean="0"/>
                        <a:t>11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4" name="TextBox 33"/>
          <p:cNvSpPr txBox="1"/>
          <p:nvPr/>
        </p:nvSpPr>
        <p:spPr>
          <a:xfrm>
            <a:off x="1947609" y="5017247"/>
            <a:ext cx="1080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prstClr val="black"/>
                </a:solidFill>
              </a:rPr>
              <a:t>Polygons</a:t>
            </a:r>
            <a:endParaRPr lang="en-US" i="1" dirty="0">
              <a:solidFill>
                <a:prstClr val="black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387230" y="4248995"/>
            <a:ext cx="6978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prstClr val="black"/>
                </a:solidFill>
              </a:rPr>
              <a:t>Data</a:t>
            </a:r>
            <a:endParaRPr lang="en-US" i="1" dirty="0">
              <a:solidFill>
                <a:prstClr val="black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7234507" y="6296688"/>
            <a:ext cx="917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prstClr val="black"/>
                </a:solidFill>
              </a:rPr>
              <a:t>Lookup</a:t>
            </a:r>
            <a:endParaRPr lang="en-US" i="1" dirty="0">
              <a:solidFill>
                <a:prstClr val="black"/>
              </a:solidFill>
            </a:endParaRPr>
          </a:p>
        </p:txBody>
      </p:sp>
      <p:cxnSp>
        <p:nvCxnSpPr>
          <p:cNvPr id="38" name="Straight Arrow Connector 37"/>
          <p:cNvCxnSpPr/>
          <p:nvPr/>
        </p:nvCxnSpPr>
        <p:spPr>
          <a:xfrm>
            <a:off x="4961853" y="1050894"/>
            <a:ext cx="1245297" cy="0"/>
          </a:xfrm>
          <a:prstGeom prst="straightConnector1">
            <a:avLst/>
          </a:prstGeom>
          <a:ln>
            <a:solidFill>
              <a:schemeClr val="bg2">
                <a:lumMod val="2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4961853" y="1439257"/>
            <a:ext cx="1245297" cy="0"/>
          </a:xfrm>
          <a:prstGeom prst="straightConnector1">
            <a:avLst/>
          </a:prstGeom>
          <a:ln>
            <a:solidFill>
              <a:schemeClr val="bg2">
                <a:lumMod val="2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4961853" y="1781072"/>
            <a:ext cx="1245297" cy="0"/>
          </a:xfrm>
          <a:prstGeom prst="straightConnector1">
            <a:avLst/>
          </a:prstGeom>
          <a:ln>
            <a:solidFill>
              <a:schemeClr val="bg2">
                <a:lumMod val="2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4961853" y="2195777"/>
            <a:ext cx="1245297" cy="0"/>
          </a:xfrm>
          <a:prstGeom prst="straightConnector1">
            <a:avLst/>
          </a:prstGeom>
          <a:ln>
            <a:solidFill>
              <a:schemeClr val="bg2">
                <a:lumMod val="2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4961853" y="2497838"/>
            <a:ext cx="1245297" cy="0"/>
          </a:xfrm>
          <a:prstGeom prst="straightConnector1">
            <a:avLst/>
          </a:prstGeom>
          <a:ln>
            <a:solidFill>
              <a:schemeClr val="bg2">
                <a:lumMod val="2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4961853" y="2806063"/>
            <a:ext cx="1380141" cy="2991492"/>
          </a:xfrm>
          <a:prstGeom prst="straightConnector1">
            <a:avLst/>
          </a:prstGeom>
          <a:ln>
            <a:solidFill>
              <a:schemeClr val="bg2">
                <a:lumMod val="2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4961853" y="3237577"/>
            <a:ext cx="1245297" cy="0"/>
          </a:xfrm>
          <a:prstGeom prst="straightConnector1">
            <a:avLst/>
          </a:prstGeom>
          <a:ln>
            <a:solidFill>
              <a:schemeClr val="bg2">
                <a:lumMod val="2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4961853" y="3644434"/>
            <a:ext cx="1245297" cy="0"/>
          </a:xfrm>
          <a:prstGeom prst="straightConnector1">
            <a:avLst/>
          </a:prstGeom>
          <a:ln>
            <a:solidFill>
              <a:schemeClr val="bg2">
                <a:lumMod val="2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4961853" y="4063620"/>
            <a:ext cx="1245297" cy="624326"/>
          </a:xfrm>
          <a:prstGeom prst="straightConnector1">
            <a:avLst/>
          </a:prstGeom>
          <a:ln>
            <a:solidFill>
              <a:schemeClr val="bg2">
                <a:lumMod val="2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itle 1"/>
          <p:cNvSpPr txBox="1">
            <a:spLocks/>
          </p:cNvSpPr>
          <p:nvPr/>
        </p:nvSpPr>
        <p:spPr>
          <a:xfrm>
            <a:off x="457200" y="274638"/>
            <a:ext cx="3627120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37609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Joining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12075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xagon 5"/>
          <p:cNvSpPr/>
          <p:nvPr/>
        </p:nvSpPr>
        <p:spPr>
          <a:xfrm>
            <a:off x="1420103" y="826042"/>
            <a:ext cx="901003" cy="776727"/>
          </a:xfrm>
          <a:prstGeom prst="hexagon">
            <a:avLst/>
          </a:prstGeom>
          <a:solidFill>
            <a:schemeClr val="accent3">
              <a:lumMod val="75000"/>
            </a:schemeClr>
          </a:solidFill>
          <a:ln w="28575" cmpd="sng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2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7" name="Hexagon 6"/>
          <p:cNvSpPr/>
          <p:nvPr/>
        </p:nvSpPr>
        <p:spPr>
          <a:xfrm>
            <a:off x="2127338" y="1214405"/>
            <a:ext cx="901003" cy="776727"/>
          </a:xfrm>
          <a:prstGeom prst="hexagon">
            <a:avLst/>
          </a:prstGeom>
          <a:solidFill>
            <a:schemeClr val="accent3">
              <a:lumMod val="75000"/>
            </a:schemeClr>
          </a:solidFill>
          <a:ln w="28575" cmpd="sng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3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8" name="Hexagon 7"/>
          <p:cNvSpPr/>
          <p:nvPr/>
        </p:nvSpPr>
        <p:spPr>
          <a:xfrm>
            <a:off x="2127338" y="437678"/>
            <a:ext cx="901003" cy="776727"/>
          </a:xfrm>
          <a:prstGeom prst="hexagon">
            <a:avLst/>
          </a:prstGeom>
          <a:solidFill>
            <a:schemeClr val="accent3">
              <a:lumMod val="75000"/>
            </a:schemeClr>
          </a:solidFill>
          <a:ln w="28575" cmpd="sng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1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9" name="Hexagon 8"/>
          <p:cNvSpPr/>
          <p:nvPr/>
        </p:nvSpPr>
        <p:spPr>
          <a:xfrm>
            <a:off x="1425482" y="1608933"/>
            <a:ext cx="901003" cy="776727"/>
          </a:xfrm>
          <a:prstGeom prst="hexagon">
            <a:avLst/>
          </a:prstGeom>
          <a:solidFill>
            <a:schemeClr val="accent3">
              <a:lumMod val="60000"/>
              <a:lumOff val="40000"/>
            </a:schemeClr>
          </a:solidFill>
          <a:ln w="28575" cmpd="sng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4A452A"/>
                </a:solidFill>
              </a:rPr>
              <a:t>14</a:t>
            </a:r>
            <a:endParaRPr lang="en-US" dirty="0">
              <a:solidFill>
                <a:srgbClr val="4A452A"/>
              </a:solidFill>
            </a:endParaRPr>
          </a:p>
        </p:txBody>
      </p:sp>
      <p:sp>
        <p:nvSpPr>
          <p:cNvPr id="10" name="Hexagon 9"/>
          <p:cNvSpPr/>
          <p:nvPr/>
        </p:nvSpPr>
        <p:spPr>
          <a:xfrm>
            <a:off x="2127338" y="1991132"/>
            <a:ext cx="901003" cy="776727"/>
          </a:xfrm>
          <a:prstGeom prst="hexagon">
            <a:avLst/>
          </a:prstGeom>
          <a:solidFill>
            <a:schemeClr val="accent3">
              <a:lumMod val="60000"/>
              <a:lumOff val="40000"/>
            </a:schemeClr>
          </a:solidFill>
          <a:ln w="28575" cmpd="sng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4A452A"/>
                </a:solidFill>
              </a:rPr>
              <a:t>5</a:t>
            </a:r>
            <a:endParaRPr lang="en-US" dirty="0">
              <a:solidFill>
                <a:srgbClr val="4A452A"/>
              </a:solidFill>
            </a:endParaRPr>
          </a:p>
        </p:txBody>
      </p:sp>
      <p:sp>
        <p:nvSpPr>
          <p:cNvPr id="11" name="Hexagon 10"/>
          <p:cNvSpPr/>
          <p:nvPr/>
        </p:nvSpPr>
        <p:spPr>
          <a:xfrm>
            <a:off x="1420103" y="2385660"/>
            <a:ext cx="901003" cy="776727"/>
          </a:xfrm>
          <a:prstGeom prst="hexagon">
            <a:avLst/>
          </a:prstGeom>
          <a:solidFill>
            <a:schemeClr val="bg2">
              <a:lumMod val="90000"/>
            </a:schemeClr>
          </a:solidFill>
          <a:ln w="28575" cmpd="sng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4A452A"/>
                </a:solidFill>
              </a:rPr>
              <a:t>8</a:t>
            </a:r>
            <a:endParaRPr lang="en-US" dirty="0">
              <a:solidFill>
                <a:srgbClr val="4A452A"/>
              </a:solidFill>
            </a:endParaRPr>
          </a:p>
        </p:txBody>
      </p:sp>
      <p:sp>
        <p:nvSpPr>
          <p:cNvPr id="12" name="Hexagon 11"/>
          <p:cNvSpPr/>
          <p:nvPr/>
        </p:nvSpPr>
        <p:spPr>
          <a:xfrm>
            <a:off x="2830130" y="1602768"/>
            <a:ext cx="901003" cy="776727"/>
          </a:xfrm>
          <a:prstGeom prst="hexagon">
            <a:avLst/>
          </a:prstGeom>
          <a:solidFill>
            <a:schemeClr val="accent3">
              <a:lumMod val="60000"/>
              <a:lumOff val="40000"/>
            </a:schemeClr>
          </a:solidFill>
          <a:ln w="28575" cmpd="sng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EEECE1">
                    <a:lumMod val="25000"/>
                  </a:srgbClr>
                </a:solidFill>
              </a:rPr>
              <a:t>4</a:t>
            </a:r>
            <a:endParaRPr lang="en-US" dirty="0">
              <a:solidFill>
                <a:srgbClr val="EEECE1">
                  <a:lumMod val="25000"/>
                </a:srgbClr>
              </a:solidFill>
            </a:endParaRPr>
          </a:p>
        </p:txBody>
      </p:sp>
      <p:sp>
        <p:nvSpPr>
          <p:cNvPr id="13" name="Hexagon 12"/>
          <p:cNvSpPr/>
          <p:nvPr/>
        </p:nvSpPr>
        <p:spPr>
          <a:xfrm>
            <a:off x="2127338" y="2767859"/>
            <a:ext cx="901003" cy="776727"/>
          </a:xfrm>
          <a:prstGeom prst="hexagon">
            <a:avLst/>
          </a:prstGeom>
          <a:solidFill>
            <a:schemeClr val="bg2">
              <a:lumMod val="90000"/>
            </a:schemeClr>
          </a:solidFill>
          <a:ln w="28575" cmpd="sng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4A452A"/>
                </a:solidFill>
              </a:rPr>
              <a:t>11</a:t>
            </a:r>
            <a:endParaRPr lang="en-US" dirty="0">
              <a:solidFill>
                <a:srgbClr val="4A452A"/>
              </a:solidFill>
            </a:endParaRPr>
          </a:p>
        </p:txBody>
      </p:sp>
      <p:sp>
        <p:nvSpPr>
          <p:cNvPr id="14" name="Hexagon 13"/>
          <p:cNvSpPr/>
          <p:nvPr/>
        </p:nvSpPr>
        <p:spPr>
          <a:xfrm>
            <a:off x="720820" y="1991131"/>
            <a:ext cx="901003" cy="776727"/>
          </a:xfrm>
          <a:prstGeom prst="hexagon">
            <a:avLst/>
          </a:prstGeom>
          <a:solidFill>
            <a:schemeClr val="bg2">
              <a:lumMod val="90000"/>
            </a:schemeClr>
          </a:solidFill>
          <a:ln w="28575" cmpd="sng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4A452A"/>
                </a:solidFill>
              </a:rPr>
              <a:t>7</a:t>
            </a:r>
            <a:endParaRPr lang="en-US" dirty="0">
              <a:solidFill>
                <a:srgbClr val="4A452A"/>
              </a:solidFill>
            </a:endParaRPr>
          </a:p>
        </p:txBody>
      </p:sp>
      <p:sp>
        <p:nvSpPr>
          <p:cNvPr id="15" name="Hexagon 14"/>
          <p:cNvSpPr/>
          <p:nvPr/>
        </p:nvSpPr>
        <p:spPr>
          <a:xfrm>
            <a:off x="171362" y="4029866"/>
            <a:ext cx="901003" cy="776727"/>
          </a:xfrm>
          <a:prstGeom prst="hexagon">
            <a:avLst/>
          </a:prstGeom>
          <a:solidFill>
            <a:schemeClr val="accent3">
              <a:lumMod val="75000"/>
            </a:schemeClr>
          </a:solidFill>
          <a:ln w="28575" cmpd="sng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6" name="Hexagon 15"/>
          <p:cNvSpPr/>
          <p:nvPr/>
        </p:nvSpPr>
        <p:spPr>
          <a:xfrm>
            <a:off x="171362" y="4880567"/>
            <a:ext cx="901003" cy="776727"/>
          </a:xfrm>
          <a:prstGeom prst="hexagon">
            <a:avLst/>
          </a:prstGeom>
          <a:solidFill>
            <a:schemeClr val="accent3">
              <a:lumMod val="60000"/>
              <a:lumOff val="40000"/>
            </a:schemeClr>
          </a:solidFill>
          <a:ln w="28575" cmpd="sng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8" name="Hexagon 17"/>
          <p:cNvSpPr/>
          <p:nvPr/>
        </p:nvSpPr>
        <p:spPr>
          <a:xfrm>
            <a:off x="171362" y="5742227"/>
            <a:ext cx="901003" cy="776727"/>
          </a:xfrm>
          <a:prstGeom prst="hexagon">
            <a:avLst/>
          </a:prstGeom>
          <a:solidFill>
            <a:schemeClr val="bg2">
              <a:lumMod val="90000"/>
            </a:schemeClr>
          </a:solidFill>
          <a:ln w="28575" cmpd="sng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425482" y="4241441"/>
            <a:ext cx="1761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</a:rPr>
              <a:t>High Deprivation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420103" y="5071935"/>
            <a:ext cx="2102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</a:rPr>
              <a:t>Average Deprivation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420103" y="5959623"/>
            <a:ext cx="1718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</a:rPr>
              <a:t>Low Deprivation</a:t>
            </a:r>
            <a:endParaRPr lang="en-US" dirty="0">
              <a:solidFill>
                <a:prstClr val="black"/>
              </a:solidFill>
            </a:endParaRPr>
          </a:p>
        </p:txBody>
      </p:sp>
      <p:graphicFrame>
        <p:nvGraphicFramePr>
          <p:cNvPr id="22" name="Table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8623208"/>
              </p:ext>
            </p:extLst>
          </p:nvPr>
        </p:nvGraphicFramePr>
        <p:xfrm>
          <a:off x="5030510" y="372266"/>
          <a:ext cx="2563008" cy="3931920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887321"/>
                <a:gridCol w="1675687"/>
              </a:tblGrid>
              <a:tr h="350263">
                <a:tc>
                  <a:txBody>
                    <a:bodyPr/>
                    <a:lstStyle/>
                    <a:p>
                      <a:r>
                        <a:rPr lang="en-US" dirty="0" smtClean="0"/>
                        <a:t>Area 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Deprivation</a:t>
                      </a:r>
                      <a:endParaRPr lang="en-US" dirty="0"/>
                    </a:p>
                  </a:txBody>
                  <a:tcPr/>
                </a:tc>
              </a:tr>
              <a:tr h="350263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High</a:t>
                      </a:r>
                      <a:endParaRPr lang="en-US" dirty="0"/>
                    </a:p>
                  </a:txBody>
                  <a:tcPr/>
                </a:tc>
              </a:tr>
              <a:tr h="350263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High</a:t>
                      </a:r>
                      <a:endParaRPr lang="en-US" dirty="0"/>
                    </a:p>
                  </a:txBody>
                  <a:tcPr/>
                </a:tc>
              </a:tr>
              <a:tr h="350263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High</a:t>
                      </a:r>
                      <a:endParaRPr lang="en-US" dirty="0"/>
                    </a:p>
                  </a:txBody>
                  <a:tcPr/>
                </a:tc>
              </a:tr>
              <a:tr h="350263"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Average</a:t>
                      </a:r>
                      <a:endParaRPr lang="en-US" dirty="0"/>
                    </a:p>
                  </a:txBody>
                  <a:tcPr/>
                </a:tc>
              </a:tr>
              <a:tr h="350263"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Average</a:t>
                      </a:r>
                      <a:endParaRPr lang="en-US" dirty="0"/>
                    </a:p>
                  </a:txBody>
                  <a:tcPr/>
                </a:tc>
              </a:tr>
              <a:tr h="350263">
                <a:tc>
                  <a:txBody>
                    <a:bodyPr/>
                    <a:lstStyle/>
                    <a:p>
                      <a:r>
                        <a:rPr lang="en-US" dirty="0" smtClean="0"/>
                        <a:t>14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Average</a:t>
                      </a:r>
                      <a:endParaRPr lang="en-US" dirty="0"/>
                    </a:p>
                  </a:txBody>
                  <a:tcPr/>
                </a:tc>
              </a:tr>
              <a:tr h="350263"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Low</a:t>
                      </a:r>
                      <a:endParaRPr lang="en-US" dirty="0"/>
                    </a:p>
                  </a:txBody>
                  <a:tcPr/>
                </a:tc>
              </a:tr>
              <a:tr h="350263"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Low</a:t>
                      </a:r>
                      <a:endParaRPr lang="en-US" dirty="0"/>
                    </a:p>
                  </a:txBody>
                  <a:tcPr/>
                </a:tc>
              </a:tr>
              <a:tr h="350263">
                <a:tc>
                  <a:txBody>
                    <a:bodyPr/>
                    <a:lstStyle/>
                    <a:p>
                      <a:r>
                        <a:rPr lang="en-US" dirty="0" smtClean="0"/>
                        <a:t>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Low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562930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r-studi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9809499" cy="686324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435912" y="634950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sp>
        <p:nvSpPr>
          <p:cNvPr id="4" name="Rectangle 3"/>
          <p:cNvSpPr/>
          <p:nvPr/>
        </p:nvSpPr>
        <p:spPr>
          <a:xfrm>
            <a:off x="97688" y="695589"/>
            <a:ext cx="4664600" cy="6023246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4884398" y="695588"/>
            <a:ext cx="3802402" cy="2202704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 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4868116" y="2959114"/>
            <a:ext cx="3802402" cy="3735297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/>
          <p:cNvSpPr txBox="1"/>
          <p:nvPr/>
        </p:nvSpPr>
        <p:spPr>
          <a:xfrm>
            <a:off x="457200" y="3484268"/>
            <a:ext cx="3794278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rgbClr val="FF0000"/>
                </a:solidFill>
              </a:rPr>
              <a:t>This is the console where you can type in commands</a:t>
            </a:r>
            <a:endParaRPr lang="en-GB" sz="1200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440181" y="4416828"/>
            <a:ext cx="23607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 smtClean="0">
                <a:solidFill>
                  <a:srgbClr val="FF0000"/>
                </a:solidFill>
              </a:rPr>
              <a:t>Here will show either your files (the files tab) or your plots (the plots tab)</a:t>
            </a:r>
            <a:endParaRPr lang="en-GB" sz="1200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220072" y="1484784"/>
            <a:ext cx="2365777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rgbClr val="FF0000"/>
                </a:solidFill>
              </a:rPr>
              <a:t>This lists the variables you have</a:t>
            </a:r>
            <a:endParaRPr lang="en-GB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0925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Working Directory</a:t>
            </a:r>
            <a:endParaRPr lang="en-US" dirty="0"/>
          </a:p>
        </p:txBody>
      </p:sp>
      <p:pic>
        <p:nvPicPr>
          <p:cNvPr id="3" name="Picture 2" descr="GIF RGB 150 Pixels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4758" y="5534041"/>
            <a:ext cx="1172042" cy="97670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435912" y="634950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962" y="5733075"/>
            <a:ext cx="2877988" cy="723858"/>
          </a:xfrm>
          <a:prstGeom prst="rect">
            <a:avLst/>
          </a:prstGeom>
        </p:spPr>
      </p:pic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R uses a ‘working directory’ to store your files in</a:t>
            </a:r>
          </a:p>
          <a:p>
            <a:r>
              <a:rPr lang="en-GB" dirty="0" smtClean="0"/>
              <a:t>You might have a different one for each project / piece of work</a:t>
            </a:r>
          </a:p>
          <a:p>
            <a:r>
              <a:rPr lang="en-GB" dirty="0" smtClean="0"/>
              <a:t>e.g. M:\Documents\GIS</a:t>
            </a:r>
          </a:p>
          <a:p>
            <a:r>
              <a:rPr lang="en-GB" dirty="0" err="1" smtClean="0">
                <a:latin typeface="Courier New"/>
                <a:cs typeface="Courier New"/>
              </a:rPr>
              <a:t>setwd</a:t>
            </a:r>
            <a:r>
              <a:rPr lang="en-GB" dirty="0" smtClean="0">
                <a:latin typeface="Courier New"/>
                <a:cs typeface="Courier New"/>
              </a:rPr>
              <a:t>(“M:/Documents/GIS”)</a:t>
            </a:r>
            <a:endParaRPr lang="en-GB" dirty="0">
              <a:latin typeface="Courier New"/>
              <a:cs typeface="Courier New"/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023120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 of the day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178622"/>
            <a:ext cx="8229600" cy="5540212"/>
          </a:xfrm>
        </p:spPr>
        <p:txBody>
          <a:bodyPr>
            <a:normAutofit fontScale="92500"/>
          </a:bodyPr>
          <a:lstStyle/>
          <a:p>
            <a:pPr lvl="0"/>
            <a:r>
              <a:rPr lang="en-GB" dirty="0"/>
              <a:t>9:45am </a:t>
            </a:r>
            <a:r>
              <a:rPr lang="en-GB" dirty="0" smtClean="0"/>
              <a:t>- </a:t>
            </a:r>
            <a:r>
              <a:rPr lang="en-GB" dirty="0"/>
              <a:t>10:15am – What is GIS &amp; R?</a:t>
            </a:r>
            <a:endParaRPr lang="en-US" dirty="0"/>
          </a:p>
          <a:p>
            <a:pPr lvl="0"/>
            <a:r>
              <a:rPr lang="en-GB" dirty="0"/>
              <a:t>10:15am </a:t>
            </a:r>
            <a:r>
              <a:rPr lang="en-GB" dirty="0" smtClean="0"/>
              <a:t>- 11am </a:t>
            </a:r>
            <a:r>
              <a:rPr lang="en-GB" dirty="0"/>
              <a:t>– </a:t>
            </a:r>
            <a:r>
              <a:rPr lang="en-GB" dirty="0" err="1" smtClean="0"/>
              <a:t>Prac</a:t>
            </a:r>
            <a:r>
              <a:rPr lang="en-GB" dirty="0" smtClean="0"/>
              <a:t>. </a:t>
            </a:r>
            <a:r>
              <a:rPr lang="en-GB" dirty="0"/>
              <a:t>1 </a:t>
            </a:r>
            <a:r>
              <a:rPr lang="en-GB" i="1" dirty="0"/>
              <a:t>Intro to GIS &amp; R</a:t>
            </a:r>
            <a:r>
              <a:rPr lang="en-GB" dirty="0"/>
              <a:t> </a:t>
            </a:r>
            <a:endParaRPr lang="en-US" dirty="0"/>
          </a:p>
          <a:p>
            <a:pPr lvl="0"/>
            <a:r>
              <a:rPr lang="en-GB" dirty="0"/>
              <a:t>11:00am - 11:30am – Classification</a:t>
            </a:r>
            <a:endParaRPr lang="en-US" dirty="0"/>
          </a:p>
          <a:p>
            <a:pPr lvl="0"/>
            <a:r>
              <a:rPr lang="en-GB" dirty="0"/>
              <a:t>11:45am - 12:30pm – </a:t>
            </a:r>
            <a:r>
              <a:rPr lang="en-GB" dirty="0" err="1" smtClean="0"/>
              <a:t>Prac</a:t>
            </a:r>
            <a:r>
              <a:rPr lang="en-GB" dirty="0" smtClean="0"/>
              <a:t>. </a:t>
            </a:r>
            <a:r>
              <a:rPr lang="en-GB" dirty="0"/>
              <a:t>1 </a:t>
            </a:r>
            <a:r>
              <a:rPr lang="en-GB" i="1" dirty="0"/>
              <a:t>Intro to GIS &amp; </a:t>
            </a:r>
            <a:r>
              <a:rPr lang="en-GB" i="1" dirty="0" smtClean="0"/>
              <a:t>R</a:t>
            </a:r>
            <a:endParaRPr lang="en-US" dirty="0"/>
          </a:p>
          <a:p>
            <a:pPr lvl="0"/>
            <a:r>
              <a:rPr lang="en-GB" i="1" dirty="0"/>
              <a:t>12:30pm </a:t>
            </a:r>
            <a:r>
              <a:rPr lang="en-GB" i="1" dirty="0" smtClean="0"/>
              <a:t>- </a:t>
            </a:r>
            <a:r>
              <a:rPr lang="en-GB" i="1" dirty="0"/>
              <a:t>1:30pm – Lunch</a:t>
            </a:r>
            <a:endParaRPr lang="en-US" i="1" dirty="0"/>
          </a:p>
          <a:p>
            <a:pPr lvl="0"/>
            <a:r>
              <a:rPr lang="en-GB" dirty="0"/>
              <a:t>1:30pm </a:t>
            </a:r>
            <a:r>
              <a:rPr lang="en-GB" dirty="0" smtClean="0"/>
              <a:t>- </a:t>
            </a:r>
            <a:r>
              <a:rPr lang="en-GB" dirty="0"/>
              <a:t>1:45pm – Recap and Making Maps</a:t>
            </a:r>
            <a:endParaRPr lang="en-US" dirty="0"/>
          </a:p>
          <a:p>
            <a:pPr lvl="0"/>
            <a:r>
              <a:rPr lang="en-GB" dirty="0" smtClean="0"/>
              <a:t>1:45pm - 3:00pm – Practical 2 </a:t>
            </a:r>
            <a:r>
              <a:rPr lang="en-GB" i="1" dirty="0" smtClean="0"/>
              <a:t>Analysis</a:t>
            </a:r>
            <a:endParaRPr lang="en-US" i="1" dirty="0" smtClean="0"/>
          </a:p>
          <a:p>
            <a:pPr lvl="0"/>
            <a:r>
              <a:rPr lang="en-GB" i="1" dirty="0" smtClean="0"/>
              <a:t>3:00pm - 3:15pm – Coffee</a:t>
            </a:r>
            <a:endParaRPr lang="en-US" i="1" dirty="0" smtClean="0"/>
          </a:p>
          <a:p>
            <a:pPr lvl="0"/>
            <a:r>
              <a:rPr lang="en-GB" dirty="0" smtClean="0"/>
              <a:t>3:15pm </a:t>
            </a:r>
            <a:r>
              <a:rPr lang="en-GB" dirty="0"/>
              <a:t>- 4pm/4:30pm – Practical 2 </a:t>
            </a:r>
            <a:r>
              <a:rPr lang="en-GB" i="1" dirty="0" smtClean="0"/>
              <a:t>BYOD</a:t>
            </a:r>
            <a:endParaRPr lang="en-US" i="1" dirty="0"/>
          </a:p>
        </p:txBody>
      </p:sp>
      <p:sp>
        <p:nvSpPr>
          <p:cNvPr id="7" name="TextBox 6"/>
          <p:cNvSpPr txBox="1"/>
          <p:nvPr/>
        </p:nvSpPr>
        <p:spPr>
          <a:xfrm>
            <a:off x="6435912" y="634950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729011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4054917" cy="1143000"/>
          </a:xfrm>
        </p:spPr>
        <p:txBody>
          <a:bodyPr/>
          <a:lstStyle/>
          <a:p>
            <a:r>
              <a:rPr lang="en-GB" dirty="0" smtClean="0"/>
              <a:t>Variables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04664"/>
            <a:ext cx="8229600" cy="4321499"/>
          </a:xfrm>
        </p:spPr>
        <p:txBody>
          <a:bodyPr/>
          <a:lstStyle/>
          <a:p>
            <a:r>
              <a:rPr lang="en-GB" dirty="0" smtClean="0"/>
              <a:t>R uses variables to </a:t>
            </a:r>
            <a:br>
              <a:rPr lang="en-GB" dirty="0" smtClean="0"/>
            </a:br>
            <a:r>
              <a:rPr lang="en-GB" dirty="0" smtClean="0"/>
              <a:t>store information – </a:t>
            </a:r>
            <a:br>
              <a:rPr lang="en-GB" dirty="0" smtClean="0"/>
            </a:br>
            <a:r>
              <a:rPr lang="en-GB" dirty="0" smtClean="0"/>
              <a:t>listed in your ‘workspace’ (top-right)</a:t>
            </a:r>
          </a:p>
          <a:p>
            <a:r>
              <a:rPr lang="en-GB" dirty="0" smtClean="0"/>
              <a:t>When you close R Studio, save workspace</a:t>
            </a:r>
          </a:p>
          <a:p>
            <a:endParaRPr lang="en-GB" dirty="0"/>
          </a:p>
          <a:p>
            <a:r>
              <a:rPr lang="en-US" dirty="0" err="1">
                <a:latin typeface="Courier New"/>
                <a:cs typeface="Courier New"/>
              </a:rPr>
              <a:t>house.prices</a:t>
            </a:r>
            <a:r>
              <a:rPr lang="en-US" dirty="0">
                <a:latin typeface="Courier New"/>
                <a:cs typeface="Courier New"/>
              </a:rPr>
              <a:t> &lt;- c(</a:t>
            </a:r>
            <a:r>
              <a:rPr lang="en-US" dirty="0" smtClean="0">
                <a:latin typeface="Courier New"/>
                <a:cs typeface="Courier New"/>
              </a:rPr>
              <a:t>120,150,212, 99,199,299,159</a:t>
            </a:r>
            <a:r>
              <a:rPr lang="en-US" dirty="0">
                <a:latin typeface="Courier New"/>
                <a:cs typeface="Courier New"/>
              </a:rPr>
              <a:t>)</a:t>
            </a:r>
            <a:endParaRPr lang="en-GB" dirty="0">
              <a:latin typeface="Courier New"/>
              <a:cs typeface="Courier New"/>
            </a:endParaRPr>
          </a:p>
        </p:txBody>
      </p:sp>
      <p:pic>
        <p:nvPicPr>
          <p:cNvPr id="4" name="Picture 3" descr="Screen Shot 2015-04-24 at 1.39.2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2800" y="0"/>
            <a:ext cx="4521200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42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Variables and Assignments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err="1">
                <a:latin typeface="Courier New"/>
                <a:cs typeface="Courier New"/>
              </a:rPr>
              <a:t>house.prices</a:t>
            </a:r>
            <a:r>
              <a:rPr lang="en-US" b="1" dirty="0">
                <a:latin typeface="Courier New"/>
                <a:cs typeface="Courier New"/>
              </a:rPr>
              <a:t> </a:t>
            </a:r>
            <a:endParaRPr lang="en-US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dirty="0" smtClean="0">
                <a:latin typeface="Courier New"/>
                <a:cs typeface="Courier New"/>
              </a:rPr>
              <a:t>&lt;</a:t>
            </a:r>
            <a:r>
              <a:rPr lang="en-US" dirty="0">
                <a:latin typeface="Courier New"/>
                <a:cs typeface="Courier New"/>
              </a:rPr>
              <a:t>- </a:t>
            </a:r>
            <a:endParaRPr lang="en-US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dirty="0" smtClean="0">
                <a:latin typeface="Courier New"/>
                <a:cs typeface="Courier New"/>
              </a:rPr>
              <a:t>c</a:t>
            </a:r>
            <a:r>
              <a:rPr lang="en-US" dirty="0">
                <a:latin typeface="Courier New"/>
                <a:cs typeface="Courier New"/>
              </a:rPr>
              <a:t>(120,150,212,99,199,299,159)</a:t>
            </a:r>
          </a:p>
        </p:txBody>
      </p:sp>
    </p:spTree>
    <p:extLst>
      <p:ext uri="{BB962C8B-B14F-4D97-AF65-F5344CB8AC3E}">
        <p14:creationId xmlns:p14="http://schemas.microsoft.com/office/powerpoint/2010/main" val="32971811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Variables and Assignments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>
                <a:latin typeface="Courier New"/>
                <a:cs typeface="Courier New"/>
              </a:rPr>
              <a:t>house.prices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b="1" dirty="0" smtClean="0">
                <a:latin typeface="Courier New"/>
                <a:cs typeface="Courier New"/>
              </a:rPr>
              <a:t>&lt;</a:t>
            </a:r>
            <a:r>
              <a:rPr lang="en-US" b="1" dirty="0">
                <a:latin typeface="Courier New"/>
                <a:cs typeface="Courier New"/>
              </a:rPr>
              <a:t>- </a:t>
            </a:r>
            <a:endParaRPr lang="en-US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dirty="0" smtClean="0">
                <a:latin typeface="Courier New"/>
                <a:cs typeface="Courier New"/>
              </a:rPr>
              <a:t>c</a:t>
            </a:r>
            <a:r>
              <a:rPr lang="en-US" dirty="0">
                <a:latin typeface="Courier New"/>
                <a:cs typeface="Courier New"/>
              </a:rPr>
              <a:t>(120,150,212,99,199,299,159)</a:t>
            </a:r>
          </a:p>
        </p:txBody>
      </p:sp>
    </p:spTree>
    <p:extLst>
      <p:ext uri="{BB962C8B-B14F-4D97-AF65-F5344CB8AC3E}">
        <p14:creationId xmlns:p14="http://schemas.microsoft.com/office/powerpoint/2010/main" val="31661834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Variables and Assignments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>
                <a:latin typeface="Courier New"/>
                <a:cs typeface="Courier New"/>
              </a:rPr>
              <a:t>house.prices</a:t>
            </a:r>
            <a:r>
              <a:rPr lang="en-US" dirty="0">
                <a:latin typeface="Courier New"/>
                <a:cs typeface="Courier New"/>
              </a:rPr>
              <a:t> </a:t>
            </a:r>
            <a:endParaRPr lang="en-US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dirty="0" smtClean="0">
                <a:latin typeface="Courier New"/>
                <a:cs typeface="Courier New"/>
              </a:rPr>
              <a:t>&lt;</a:t>
            </a:r>
            <a:r>
              <a:rPr lang="en-US" dirty="0">
                <a:latin typeface="Courier New"/>
                <a:cs typeface="Courier New"/>
              </a:rPr>
              <a:t>- </a:t>
            </a:r>
            <a:endParaRPr lang="en-US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b="1" dirty="0" smtClean="0">
                <a:latin typeface="Courier New"/>
                <a:cs typeface="Courier New"/>
              </a:rPr>
              <a:t>c</a:t>
            </a:r>
            <a:r>
              <a:rPr lang="en-US" b="1" dirty="0">
                <a:latin typeface="Courier New"/>
                <a:cs typeface="Courier New"/>
              </a:rPr>
              <a:t>(120,150,212,99,199,299,159)</a:t>
            </a:r>
          </a:p>
        </p:txBody>
      </p:sp>
    </p:spTree>
    <p:extLst>
      <p:ext uri="{BB962C8B-B14F-4D97-AF65-F5344CB8AC3E}">
        <p14:creationId xmlns:p14="http://schemas.microsoft.com/office/powerpoint/2010/main" val="31661834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Variables and Assignment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>
                <a:latin typeface="Courier New"/>
                <a:cs typeface="Courier New"/>
              </a:rPr>
              <a:t>motorways </a:t>
            </a:r>
            <a:endParaRPr lang="en-GB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GB" dirty="0" smtClean="0">
                <a:latin typeface="Courier New"/>
                <a:cs typeface="Courier New"/>
              </a:rPr>
              <a:t>&lt;</a:t>
            </a:r>
            <a:r>
              <a:rPr lang="en-GB" dirty="0">
                <a:latin typeface="Courier New"/>
                <a:cs typeface="Courier New"/>
              </a:rPr>
              <a:t>- </a:t>
            </a:r>
            <a:endParaRPr lang="en-GB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GB" dirty="0" err="1" smtClean="0">
                <a:latin typeface="Courier New"/>
                <a:cs typeface="Courier New"/>
              </a:rPr>
              <a:t>readShapeSpatial</a:t>
            </a:r>
            <a:r>
              <a:rPr lang="en-GB" dirty="0">
                <a:latin typeface="Courier New"/>
                <a:cs typeface="Courier New"/>
              </a:rPr>
              <a:t>('meridian-2/			</a:t>
            </a:r>
            <a:r>
              <a:rPr lang="en-GB" dirty="0" err="1" smtClean="0">
                <a:latin typeface="Courier New"/>
                <a:cs typeface="Courier New"/>
              </a:rPr>
              <a:t>motorway_polyline</a:t>
            </a:r>
            <a:r>
              <a:rPr lang="en-GB" dirty="0" smtClean="0">
                <a:latin typeface="Courier New"/>
                <a:cs typeface="Courier New"/>
              </a:rPr>
              <a:t>’, proj4string =</a:t>
            </a:r>
            <a:r>
              <a:rPr lang="en-GB" dirty="0">
                <a:latin typeface="Courier New"/>
                <a:cs typeface="Courier New"/>
              </a:rPr>
              <a:t>	CRS("+</a:t>
            </a:r>
            <a:r>
              <a:rPr lang="en-GB" dirty="0" err="1">
                <a:latin typeface="Courier New"/>
                <a:cs typeface="Courier New"/>
              </a:rPr>
              <a:t>init</a:t>
            </a:r>
            <a:r>
              <a:rPr lang="en-GB" dirty="0">
                <a:latin typeface="Courier New"/>
                <a:cs typeface="Courier New"/>
              </a:rPr>
              <a:t>=epsg:27700"))</a:t>
            </a:r>
          </a:p>
          <a:p>
            <a:endParaRPr lang="en-US" dirty="0" smtClean="0"/>
          </a:p>
          <a:p>
            <a:r>
              <a:rPr lang="en-US" dirty="0" smtClean="0"/>
              <a:t>See glossary for details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74428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Variables and Assignment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b="1" dirty="0">
                <a:latin typeface="Courier New"/>
                <a:cs typeface="Courier New"/>
              </a:rPr>
              <a:t>motorways </a:t>
            </a:r>
            <a:endParaRPr lang="en-GB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GB" dirty="0" smtClean="0">
                <a:latin typeface="Courier New"/>
                <a:cs typeface="Courier New"/>
              </a:rPr>
              <a:t>&lt;</a:t>
            </a:r>
            <a:r>
              <a:rPr lang="en-GB" dirty="0">
                <a:latin typeface="Courier New"/>
                <a:cs typeface="Courier New"/>
              </a:rPr>
              <a:t>- </a:t>
            </a:r>
            <a:endParaRPr lang="en-GB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GB" dirty="0" err="1" smtClean="0">
                <a:latin typeface="Courier New"/>
                <a:cs typeface="Courier New"/>
              </a:rPr>
              <a:t>readShapeSpatial</a:t>
            </a:r>
            <a:r>
              <a:rPr lang="en-GB" dirty="0">
                <a:latin typeface="Courier New"/>
                <a:cs typeface="Courier New"/>
              </a:rPr>
              <a:t>('meridian-2/			</a:t>
            </a:r>
            <a:r>
              <a:rPr lang="en-GB" dirty="0" err="1" smtClean="0">
                <a:latin typeface="Courier New"/>
                <a:cs typeface="Courier New"/>
              </a:rPr>
              <a:t>motorway_polyline</a:t>
            </a:r>
            <a:r>
              <a:rPr lang="en-GB" dirty="0" smtClean="0">
                <a:latin typeface="Courier New"/>
                <a:cs typeface="Courier New"/>
              </a:rPr>
              <a:t>’, proj4string =</a:t>
            </a:r>
            <a:r>
              <a:rPr lang="en-GB" dirty="0">
                <a:latin typeface="Courier New"/>
                <a:cs typeface="Courier New"/>
              </a:rPr>
              <a:t>	CRS("+</a:t>
            </a:r>
            <a:r>
              <a:rPr lang="en-GB" dirty="0" err="1">
                <a:latin typeface="Courier New"/>
                <a:cs typeface="Courier New"/>
              </a:rPr>
              <a:t>init</a:t>
            </a:r>
            <a:r>
              <a:rPr lang="en-GB" dirty="0">
                <a:latin typeface="Courier New"/>
                <a:cs typeface="Courier New"/>
              </a:rPr>
              <a:t>=epsg:27700"))</a:t>
            </a:r>
          </a:p>
          <a:p>
            <a:endParaRPr lang="en-US" dirty="0" smtClean="0"/>
          </a:p>
          <a:p>
            <a:r>
              <a:rPr lang="en-US" dirty="0" smtClean="0"/>
              <a:t>See glossary for details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40447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Variables and Assignment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>
                <a:latin typeface="Courier New"/>
                <a:cs typeface="Courier New"/>
              </a:rPr>
              <a:t>motorways </a:t>
            </a:r>
            <a:endParaRPr lang="en-GB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GB" b="1" dirty="0" smtClean="0">
                <a:latin typeface="Courier New"/>
                <a:cs typeface="Courier New"/>
              </a:rPr>
              <a:t>&lt;</a:t>
            </a:r>
            <a:r>
              <a:rPr lang="en-GB" b="1" dirty="0">
                <a:latin typeface="Courier New"/>
                <a:cs typeface="Courier New"/>
              </a:rPr>
              <a:t>- </a:t>
            </a:r>
            <a:endParaRPr lang="en-GB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GB" dirty="0" err="1" smtClean="0">
                <a:latin typeface="Courier New"/>
                <a:cs typeface="Courier New"/>
              </a:rPr>
              <a:t>readShapeSpatial</a:t>
            </a:r>
            <a:r>
              <a:rPr lang="en-GB" dirty="0">
                <a:latin typeface="Courier New"/>
                <a:cs typeface="Courier New"/>
              </a:rPr>
              <a:t>('meridian-2/			</a:t>
            </a:r>
            <a:r>
              <a:rPr lang="en-GB" dirty="0" err="1" smtClean="0">
                <a:latin typeface="Courier New"/>
                <a:cs typeface="Courier New"/>
              </a:rPr>
              <a:t>motorway_polyline</a:t>
            </a:r>
            <a:r>
              <a:rPr lang="en-GB" dirty="0" smtClean="0">
                <a:latin typeface="Courier New"/>
                <a:cs typeface="Courier New"/>
              </a:rPr>
              <a:t>’, proj4string =</a:t>
            </a:r>
            <a:r>
              <a:rPr lang="en-GB" dirty="0">
                <a:latin typeface="Courier New"/>
                <a:cs typeface="Courier New"/>
              </a:rPr>
              <a:t>	CRS("+</a:t>
            </a:r>
            <a:r>
              <a:rPr lang="en-GB" dirty="0" err="1">
                <a:latin typeface="Courier New"/>
                <a:cs typeface="Courier New"/>
              </a:rPr>
              <a:t>init</a:t>
            </a:r>
            <a:r>
              <a:rPr lang="en-GB" dirty="0">
                <a:latin typeface="Courier New"/>
                <a:cs typeface="Courier New"/>
              </a:rPr>
              <a:t>=epsg:27700"))</a:t>
            </a:r>
          </a:p>
          <a:p>
            <a:endParaRPr lang="en-US" dirty="0" smtClean="0"/>
          </a:p>
          <a:p>
            <a:r>
              <a:rPr lang="en-US" dirty="0" smtClean="0"/>
              <a:t>See glossary for details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40447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Variables and Assignment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>
                <a:latin typeface="Courier New"/>
                <a:cs typeface="Courier New"/>
              </a:rPr>
              <a:t>motorways </a:t>
            </a:r>
            <a:endParaRPr lang="en-GB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GB" dirty="0" smtClean="0">
                <a:latin typeface="Courier New"/>
                <a:cs typeface="Courier New"/>
              </a:rPr>
              <a:t>&lt;</a:t>
            </a:r>
            <a:r>
              <a:rPr lang="en-GB" dirty="0">
                <a:latin typeface="Courier New"/>
                <a:cs typeface="Courier New"/>
              </a:rPr>
              <a:t>- </a:t>
            </a:r>
            <a:endParaRPr lang="en-GB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GB" b="1" dirty="0" err="1" smtClean="0">
                <a:latin typeface="Courier New"/>
                <a:cs typeface="Courier New"/>
              </a:rPr>
              <a:t>readShapeSpatial</a:t>
            </a:r>
            <a:r>
              <a:rPr lang="en-GB" b="1" dirty="0">
                <a:latin typeface="Courier New"/>
                <a:cs typeface="Courier New"/>
              </a:rPr>
              <a:t>('meridian-2/			</a:t>
            </a:r>
            <a:r>
              <a:rPr lang="en-GB" b="1" dirty="0" err="1" smtClean="0">
                <a:latin typeface="Courier New"/>
                <a:cs typeface="Courier New"/>
              </a:rPr>
              <a:t>motorway_polyline</a:t>
            </a:r>
            <a:r>
              <a:rPr lang="en-GB" b="1" dirty="0" smtClean="0">
                <a:latin typeface="Courier New"/>
                <a:cs typeface="Courier New"/>
              </a:rPr>
              <a:t>’, proj4string =</a:t>
            </a:r>
            <a:r>
              <a:rPr lang="en-GB" b="1" dirty="0">
                <a:latin typeface="Courier New"/>
                <a:cs typeface="Courier New"/>
              </a:rPr>
              <a:t>	CRS("+</a:t>
            </a:r>
            <a:r>
              <a:rPr lang="en-GB" b="1" dirty="0" err="1">
                <a:latin typeface="Courier New"/>
                <a:cs typeface="Courier New"/>
              </a:rPr>
              <a:t>init</a:t>
            </a:r>
            <a:r>
              <a:rPr lang="en-GB" b="1" dirty="0">
                <a:latin typeface="Courier New"/>
                <a:cs typeface="Courier New"/>
              </a:rPr>
              <a:t>=epsg:27700"))</a:t>
            </a:r>
          </a:p>
          <a:p>
            <a:endParaRPr lang="en-US" dirty="0" smtClean="0"/>
          </a:p>
          <a:p>
            <a:r>
              <a:rPr lang="en-US" dirty="0" smtClean="0"/>
              <a:t>See glossary for details</a:t>
            </a:r>
          </a:p>
          <a:p>
            <a:r>
              <a:rPr lang="en-US" dirty="0" smtClean="0"/>
              <a:t>Case sensitive</a:t>
            </a:r>
          </a:p>
          <a:p>
            <a:pPr marL="457200" lvl="1" indent="0">
              <a:buNone/>
            </a:pPr>
            <a:r>
              <a:rPr lang="en-US" dirty="0">
                <a:latin typeface="Courier New"/>
                <a:cs typeface="Courier New"/>
              </a:rPr>
              <a:t>Motorways ≠ motorways ≠ </a:t>
            </a:r>
            <a:r>
              <a:rPr lang="en-US" dirty="0" err="1" smtClean="0">
                <a:latin typeface="Courier New"/>
                <a:cs typeface="Courier New"/>
              </a:rPr>
              <a:t>mOtOrWaYs</a:t>
            </a:r>
            <a:endParaRPr lang="en-US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3340447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Formats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416360" cy="4525963"/>
          </a:xfrm>
        </p:spPr>
        <p:txBody>
          <a:bodyPr/>
          <a:lstStyle/>
          <a:p>
            <a:r>
              <a:rPr lang="en-US" dirty="0" smtClean="0"/>
              <a:t>Data frames are like a table or spreadsheet</a:t>
            </a:r>
          </a:p>
          <a:p>
            <a:r>
              <a:rPr lang="en-US" dirty="0" err="1" smtClean="0">
                <a:latin typeface="Courier New"/>
                <a:cs typeface="Courier New"/>
              </a:rPr>
              <a:t>dataframe</a:t>
            </a:r>
            <a:r>
              <a:rPr lang="en-US" dirty="0" smtClean="0">
                <a:latin typeface="Courier New"/>
                <a:cs typeface="Courier New"/>
              </a:rPr>
              <a:t>[</a:t>
            </a:r>
            <a:r>
              <a:rPr lang="en-US" dirty="0" err="1" smtClean="0">
                <a:latin typeface="Courier New"/>
                <a:cs typeface="Courier New"/>
              </a:rPr>
              <a:t>rows,cols</a:t>
            </a:r>
            <a:r>
              <a:rPr lang="en-US" dirty="0" smtClean="0">
                <a:latin typeface="Courier New"/>
                <a:cs typeface="Courier New"/>
              </a:rPr>
              <a:t>]</a:t>
            </a:r>
          </a:p>
          <a:p>
            <a:r>
              <a:rPr lang="en-US" dirty="0" err="1" smtClean="0">
                <a:latin typeface="Courier New"/>
                <a:cs typeface="Courier New"/>
              </a:rPr>
              <a:t>dataframe</a:t>
            </a:r>
            <a:r>
              <a:rPr lang="en-US" dirty="0" smtClean="0">
                <a:latin typeface="Courier New"/>
                <a:cs typeface="Courier New"/>
              </a:rPr>
              <a:t>[1,] </a:t>
            </a:r>
            <a:r>
              <a:rPr lang="en-US" dirty="0"/>
              <a:t>first row</a:t>
            </a:r>
          </a:p>
          <a:p>
            <a:r>
              <a:rPr lang="en-US" dirty="0" err="1" smtClean="0">
                <a:latin typeface="Courier New"/>
                <a:cs typeface="Courier New"/>
              </a:rPr>
              <a:t>dataframe</a:t>
            </a:r>
            <a:r>
              <a:rPr lang="en-US" dirty="0" smtClean="0">
                <a:latin typeface="Courier New"/>
                <a:cs typeface="Courier New"/>
              </a:rPr>
              <a:t>[,1] </a:t>
            </a:r>
            <a:r>
              <a:rPr lang="en-US" dirty="0"/>
              <a:t>first col</a:t>
            </a:r>
          </a:p>
        </p:txBody>
      </p:sp>
    </p:spTree>
    <p:extLst>
      <p:ext uri="{BB962C8B-B14F-4D97-AF65-F5344CB8AC3E}">
        <p14:creationId xmlns:p14="http://schemas.microsoft.com/office/powerpoint/2010/main" val="6971342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Practical Approach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708525"/>
          </a:xfrm>
        </p:spPr>
        <p:txBody>
          <a:bodyPr/>
          <a:lstStyle/>
          <a:p>
            <a:r>
              <a:rPr lang="en-US" dirty="0" smtClean="0"/>
              <a:t>(Primarily) self-led practical</a:t>
            </a:r>
          </a:p>
          <a:p>
            <a:r>
              <a:rPr lang="en-US" dirty="0" smtClean="0"/>
              <a:t>Good to explore the options</a:t>
            </a:r>
          </a:p>
          <a:p>
            <a:r>
              <a:rPr lang="en-US" dirty="0" smtClean="0"/>
              <a:t>Ask questions as we go through</a:t>
            </a:r>
          </a:p>
          <a:p>
            <a:r>
              <a:rPr lang="en-US" dirty="0" smtClean="0"/>
              <a:t>Try things</a:t>
            </a:r>
          </a:p>
          <a:p>
            <a:r>
              <a:rPr lang="en-US" dirty="0" smtClean="0"/>
              <a:t>Use the help </a:t>
            </a:r>
            <a:r>
              <a:rPr lang="en-US" dirty="0" smtClean="0">
                <a:latin typeface="Courier New"/>
                <a:cs typeface="Courier New"/>
              </a:rPr>
              <a:t>?command</a:t>
            </a:r>
          </a:p>
        </p:txBody>
      </p:sp>
    </p:spTree>
    <p:extLst>
      <p:ext uri="{BB962C8B-B14F-4D97-AF65-F5344CB8AC3E}">
        <p14:creationId xmlns:p14="http://schemas.microsoft.com/office/powerpoint/2010/main" val="15134556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 of the day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178622"/>
            <a:ext cx="8229600" cy="5170880"/>
          </a:xfrm>
        </p:spPr>
        <p:txBody>
          <a:bodyPr>
            <a:normAutofit fontScale="92500"/>
          </a:bodyPr>
          <a:lstStyle/>
          <a:p>
            <a:pPr lvl="0"/>
            <a:r>
              <a:rPr lang="en-GB" dirty="0"/>
              <a:t>10</a:t>
            </a:r>
            <a:r>
              <a:rPr lang="en-GB" dirty="0" smtClean="0"/>
              <a:t>:00am </a:t>
            </a:r>
            <a:r>
              <a:rPr lang="en-GB" dirty="0"/>
              <a:t>-</a:t>
            </a:r>
            <a:r>
              <a:rPr lang="en-GB" dirty="0" smtClean="0"/>
              <a:t> </a:t>
            </a:r>
            <a:r>
              <a:rPr lang="en-GB" dirty="0"/>
              <a:t>10</a:t>
            </a:r>
            <a:r>
              <a:rPr lang="en-GB" dirty="0" smtClean="0"/>
              <a:t>:25am </a:t>
            </a:r>
            <a:r>
              <a:rPr lang="en-GB" dirty="0"/>
              <a:t>– What is GIS &amp; R?</a:t>
            </a:r>
          </a:p>
          <a:p>
            <a:pPr lvl="0"/>
            <a:r>
              <a:rPr lang="en-GB" dirty="0"/>
              <a:t>10</a:t>
            </a:r>
            <a:r>
              <a:rPr lang="en-GB" dirty="0" smtClean="0"/>
              <a:t>:25am </a:t>
            </a:r>
            <a:r>
              <a:rPr lang="en-GB" dirty="0"/>
              <a:t>-</a:t>
            </a:r>
            <a:r>
              <a:rPr lang="en-GB" dirty="0" smtClean="0"/>
              <a:t> </a:t>
            </a:r>
            <a:r>
              <a:rPr lang="en-GB" dirty="0"/>
              <a:t>11:15am – </a:t>
            </a:r>
            <a:r>
              <a:rPr lang="en-GB" dirty="0" err="1" smtClean="0"/>
              <a:t>Prac</a:t>
            </a:r>
            <a:r>
              <a:rPr lang="en-GB" dirty="0" smtClean="0"/>
              <a:t>. 1 </a:t>
            </a:r>
            <a:r>
              <a:rPr lang="en-GB" i="1" dirty="0"/>
              <a:t>Intro to </a:t>
            </a:r>
            <a:r>
              <a:rPr lang="en-GB" i="1" dirty="0" smtClean="0"/>
              <a:t>GIS &amp; R</a:t>
            </a:r>
            <a:endParaRPr lang="en-GB" i="1" dirty="0"/>
          </a:p>
          <a:p>
            <a:pPr lvl="0"/>
            <a:r>
              <a:rPr lang="en-GB" dirty="0"/>
              <a:t>11:15am </a:t>
            </a:r>
            <a:r>
              <a:rPr lang="en-GB" dirty="0" smtClean="0"/>
              <a:t>- </a:t>
            </a:r>
            <a:r>
              <a:rPr lang="en-GB" dirty="0"/>
              <a:t>11:45am – Classification</a:t>
            </a:r>
          </a:p>
          <a:p>
            <a:r>
              <a:rPr lang="en-GB" dirty="0"/>
              <a:t>11:45am </a:t>
            </a:r>
            <a:r>
              <a:rPr lang="en-GB" dirty="0" smtClean="0"/>
              <a:t>- </a:t>
            </a:r>
            <a:r>
              <a:rPr lang="en-GB" dirty="0"/>
              <a:t>12:30pm – </a:t>
            </a:r>
            <a:r>
              <a:rPr lang="en-GB" dirty="0" err="1" smtClean="0"/>
              <a:t>Prac</a:t>
            </a:r>
            <a:r>
              <a:rPr lang="en-GB" dirty="0" smtClean="0"/>
              <a:t>. 1 </a:t>
            </a:r>
            <a:r>
              <a:rPr lang="en-GB" i="1" dirty="0"/>
              <a:t>Intro to GIS &amp; </a:t>
            </a:r>
            <a:r>
              <a:rPr lang="en-GB" i="1" dirty="0" smtClean="0"/>
              <a:t>R</a:t>
            </a:r>
            <a:endParaRPr lang="en-GB" i="1" dirty="0"/>
          </a:p>
          <a:p>
            <a:pPr lvl="0"/>
            <a:r>
              <a:rPr lang="en-GB" sz="3000" i="1" dirty="0"/>
              <a:t>12:30pm </a:t>
            </a:r>
            <a:r>
              <a:rPr lang="en-GB" sz="3000" i="1" dirty="0" smtClean="0"/>
              <a:t>- </a:t>
            </a:r>
            <a:r>
              <a:rPr lang="en-GB" sz="3000" i="1" dirty="0"/>
              <a:t>1:15pm – Lunch</a:t>
            </a:r>
          </a:p>
          <a:p>
            <a:pPr lvl="0"/>
            <a:r>
              <a:rPr lang="en-GB" dirty="0"/>
              <a:t>1:15pm </a:t>
            </a:r>
            <a:r>
              <a:rPr lang="en-GB" dirty="0" smtClean="0"/>
              <a:t>- 1:45pm – Recap and Making Maps</a:t>
            </a:r>
          </a:p>
          <a:p>
            <a:pPr lvl="0"/>
            <a:r>
              <a:rPr lang="en-GB" dirty="0" smtClean="0"/>
              <a:t>1:45pm - 3:00pm </a:t>
            </a:r>
            <a:r>
              <a:rPr lang="en-GB" dirty="0"/>
              <a:t>– </a:t>
            </a:r>
            <a:r>
              <a:rPr lang="en-GB" dirty="0" err="1" smtClean="0"/>
              <a:t>Prac</a:t>
            </a:r>
            <a:r>
              <a:rPr lang="en-GB" dirty="0" smtClean="0"/>
              <a:t>. 2 </a:t>
            </a:r>
            <a:r>
              <a:rPr lang="en-GB" i="1" dirty="0" smtClean="0"/>
              <a:t>Analysis</a:t>
            </a:r>
            <a:endParaRPr lang="en-GB" i="1" dirty="0"/>
          </a:p>
          <a:p>
            <a:pPr lvl="0"/>
            <a:r>
              <a:rPr lang="en-GB" i="1" dirty="0" smtClean="0"/>
              <a:t>3:00pm - </a:t>
            </a:r>
            <a:r>
              <a:rPr lang="en-GB" i="1" dirty="0"/>
              <a:t>3</a:t>
            </a:r>
            <a:r>
              <a:rPr lang="en-GB" i="1" dirty="0" smtClean="0"/>
              <a:t>:15pm </a:t>
            </a:r>
            <a:r>
              <a:rPr lang="en-GB" i="1" dirty="0"/>
              <a:t>– </a:t>
            </a:r>
            <a:r>
              <a:rPr lang="en-GB" i="1" dirty="0" smtClean="0"/>
              <a:t>Coffee</a:t>
            </a:r>
            <a:endParaRPr lang="en-GB" i="1" dirty="0"/>
          </a:p>
          <a:p>
            <a:pPr lvl="0"/>
            <a:r>
              <a:rPr lang="en-GB" dirty="0"/>
              <a:t>3</a:t>
            </a:r>
            <a:r>
              <a:rPr lang="en-GB" dirty="0" smtClean="0"/>
              <a:t>:15pm </a:t>
            </a:r>
            <a:r>
              <a:rPr lang="en-GB" i="1" dirty="0" smtClean="0"/>
              <a:t>-</a:t>
            </a:r>
            <a:r>
              <a:rPr lang="en-GB" dirty="0" smtClean="0"/>
              <a:t> 4pm/4:30pm </a:t>
            </a:r>
            <a:r>
              <a:rPr lang="en-GB" dirty="0"/>
              <a:t>– </a:t>
            </a:r>
            <a:r>
              <a:rPr lang="en-GB" dirty="0" err="1" smtClean="0"/>
              <a:t>Prac</a:t>
            </a:r>
            <a:r>
              <a:rPr lang="en-GB" dirty="0" smtClean="0"/>
              <a:t>. 2 </a:t>
            </a:r>
            <a:r>
              <a:rPr lang="en-GB" i="1" dirty="0" smtClean="0"/>
              <a:t>BYOD</a:t>
            </a:r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6435912" y="634950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757558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Typing out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06714"/>
            <a:ext cx="8229600" cy="5019449"/>
          </a:xfrm>
        </p:spPr>
        <p:txBody>
          <a:bodyPr/>
          <a:lstStyle/>
          <a:p>
            <a:r>
              <a:rPr lang="en-US" i="1" u="sng" dirty="0" smtClean="0"/>
              <a:t>Log on</a:t>
            </a:r>
            <a:endParaRPr lang="en-US" dirty="0"/>
          </a:p>
          <a:p>
            <a:r>
              <a:rPr lang="en-US" dirty="0" smtClean="0"/>
              <a:t>Why do I make you type out code?</a:t>
            </a:r>
          </a:p>
          <a:p>
            <a:pPr lvl="1"/>
            <a:r>
              <a:rPr lang="en-US" dirty="0" smtClean="0"/>
              <a:t>Helps the learning process</a:t>
            </a:r>
          </a:p>
          <a:p>
            <a:pPr lvl="1"/>
            <a:r>
              <a:rPr lang="en-US" dirty="0" smtClean="0"/>
              <a:t>Make you think about what the code does</a:t>
            </a:r>
          </a:p>
          <a:p>
            <a:pPr lvl="1"/>
            <a:endParaRPr lang="en-US" dirty="0"/>
          </a:p>
          <a:p>
            <a:pPr marL="0" indent="0" algn="ctr">
              <a:buNone/>
            </a:pPr>
            <a:r>
              <a:rPr lang="en-US" i="1" dirty="0" smtClean="0"/>
              <a:t>(but you can copy/paste long bits)</a:t>
            </a:r>
          </a:p>
          <a:p>
            <a:endParaRPr lang="en-US" sz="2400" dirty="0"/>
          </a:p>
          <a:p>
            <a:r>
              <a:rPr lang="en-US" dirty="0" smtClean="0"/>
              <a:t>Optional Exercises</a:t>
            </a:r>
          </a:p>
          <a:p>
            <a:r>
              <a:rPr lang="en-US" dirty="0" smtClean="0"/>
              <a:t>Red and Green post-its</a:t>
            </a:r>
          </a:p>
          <a:p>
            <a:r>
              <a:rPr lang="en-US" dirty="0" smtClean="0"/>
              <a:t>Breaks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48489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Load R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435912" y="634950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>
              <a:solidFill>
                <a:prstClr val="black"/>
              </a:solidFill>
              <a:latin typeface="Arial"/>
            </a:endParaRPr>
          </a:p>
        </p:txBody>
      </p:sp>
      <p:pic>
        <p:nvPicPr>
          <p:cNvPr id="2" name="Picture 1" descr="Screen Shot 2015-11-21 at 2.14.27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89" t="33112" r="25972" b="2221"/>
          <a:stretch/>
        </p:blipFill>
        <p:spPr>
          <a:xfrm>
            <a:off x="0" y="1521191"/>
            <a:ext cx="6620578" cy="5336809"/>
          </a:xfrm>
          <a:prstGeom prst="rect">
            <a:avLst/>
          </a:prstGeom>
        </p:spPr>
      </p:pic>
      <p:pic>
        <p:nvPicPr>
          <p:cNvPr id="6" name="Picture 5" descr="Screen Shot 2015-11-21 at 2.17.06 p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" t="7679" r="26111" b="21555"/>
          <a:stretch/>
        </p:blipFill>
        <p:spPr>
          <a:xfrm>
            <a:off x="1883459" y="1100138"/>
            <a:ext cx="7403105" cy="4567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3720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9528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 of the day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178622"/>
            <a:ext cx="8229600" cy="5540212"/>
          </a:xfrm>
        </p:spPr>
        <p:txBody>
          <a:bodyPr>
            <a:normAutofit fontScale="92500"/>
          </a:bodyPr>
          <a:lstStyle/>
          <a:p>
            <a:pPr lvl="0"/>
            <a:r>
              <a:rPr lang="en-GB" strike="sngStrike" dirty="0"/>
              <a:t>9:45am </a:t>
            </a:r>
            <a:r>
              <a:rPr lang="en-GB" strike="sngStrike" dirty="0" smtClean="0"/>
              <a:t>- </a:t>
            </a:r>
            <a:r>
              <a:rPr lang="en-GB" strike="sngStrike" dirty="0"/>
              <a:t>10:15am – What is GIS &amp; R?</a:t>
            </a:r>
            <a:endParaRPr lang="en-US" strike="sngStrike" dirty="0"/>
          </a:p>
          <a:p>
            <a:pPr lvl="0"/>
            <a:r>
              <a:rPr lang="en-GB" strike="sngStrike" dirty="0"/>
              <a:t>10:15am </a:t>
            </a:r>
            <a:r>
              <a:rPr lang="en-GB" strike="sngStrike" dirty="0" smtClean="0"/>
              <a:t>- 11am </a:t>
            </a:r>
            <a:r>
              <a:rPr lang="en-GB" strike="sngStrike" dirty="0"/>
              <a:t>– </a:t>
            </a:r>
            <a:r>
              <a:rPr lang="en-GB" strike="sngStrike" dirty="0" err="1" smtClean="0"/>
              <a:t>Prac</a:t>
            </a:r>
            <a:r>
              <a:rPr lang="en-GB" strike="sngStrike" dirty="0" smtClean="0"/>
              <a:t>. </a:t>
            </a:r>
            <a:r>
              <a:rPr lang="en-GB" strike="sngStrike" dirty="0"/>
              <a:t>1 </a:t>
            </a:r>
            <a:r>
              <a:rPr lang="en-GB" i="1" strike="sngStrike" dirty="0"/>
              <a:t>Intro to GIS &amp; R</a:t>
            </a:r>
            <a:r>
              <a:rPr lang="en-GB" strike="sngStrike" dirty="0"/>
              <a:t> </a:t>
            </a:r>
            <a:endParaRPr lang="en-US" strike="sngStrike" dirty="0"/>
          </a:p>
          <a:p>
            <a:pPr lvl="0"/>
            <a:r>
              <a:rPr lang="en-GB" dirty="0"/>
              <a:t>11:00am - 11:30am – Classification</a:t>
            </a:r>
            <a:endParaRPr lang="en-US" dirty="0"/>
          </a:p>
          <a:p>
            <a:pPr lvl="0"/>
            <a:r>
              <a:rPr lang="en-GB" dirty="0"/>
              <a:t>11:45am - 12:30pm – </a:t>
            </a:r>
            <a:r>
              <a:rPr lang="en-GB" dirty="0" err="1" smtClean="0"/>
              <a:t>Prac</a:t>
            </a:r>
            <a:r>
              <a:rPr lang="en-GB" dirty="0" smtClean="0"/>
              <a:t>. </a:t>
            </a:r>
            <a:r>
              <a:rPr lang="en-GB" dirty="0"/>
              <a:t>1 </a:t>
            </a:r>
            <a:r>
              <a:rPr lang="en-GB" i="1" dirty="0"/>
              <a:t>Intro to GIS &amp; </a:t>
            </a:r>
            <a:r>
              <a:rPr lang="en-GB" i="1" dirty="0" smtClean="0"/>
              <a:t>R</a:t>
            </a:r>
            <a:endParaRPr lang="en-US" dirty="0"/>
          </a:p>
          <a:p>
            <a:pPr lvl="0"/>
            <a:r>
              <a:rPr lang="en-GB" dirty="0"/>
              <a:t>12:30pm </a:t>
            </a:r>
            <a:r>
              <a:rPr lang="en-GB" dirty="0" smtClean="0"/>
              <a:t>- </a:t>
            </a:r>
            <a:r>
              <a:rPr lang="en-GB" dirty="0"/>
              <a:t>1:30pm – Lunch</a:t>
            </a:r>
            <a:endParaRPr lang="en-US" dirty="0"/>
          </a:p>
          <a:p>
            <a:pPr lvl="0"/>
            <a:r>
              <a:rPr lang="en-GB" dirty="0"/>
              <a:t>1:30pm </a:t>
            </a:r>
            <a:r>
              <a:rPr lang="en-GB" dirty="0" smtClean="0"/>
              <a:t>- </a:t>
            </a:r>
            <a:r>
              <a:rPr lang="en-GB" dirty="0"/>
              <a:t>1:45pm – Recap and Making Maps</a:t>
            </a:r>
            <a:endParaRPr lang="en-US" dirty="0"/>
          </a:p>
          <a:p>
            <a:pPr lvl="0"/>
            <a:r>
              <a:rPr lang="en-GB" dirty="0" smtClean="0"/>
              <a:t>1:45pm - 3:00pm – Practical 2 </a:t>
            </a:r>
            <a:r>
              <a:rPr lang="en-GB" i="1" dirty="0" smtClean="0"/>
              <a:t>Analysis</a:t>
            </a:r>
            <a:endParaRPr lang="en-US" i="1" dirty="0" smtClean="0"/>
          </a:p>
          <a:p>
            <a:pPr lvl="0"/>
            <a:r>
              <a:rPr lang="en-GB" dirty="0" smtClean="0"/>
              <a:t>3:00pm - 3:15pm – Coffee</a:t>
            </a:r>
            <a:endParaRPr lang="en-US" dirty="0" smtClean="0"/>
          </a:p>
          <a:p>
            <a:pPr lvl="0"/>
            <a:r>
              <a:rPr lang="en-GB" dirty="0" smtClean="0"/>
              <a:t>3:15pm </a:t>
            </a:r>
            <a:r>
              <a:rPr lang="en-GB" dirty="0"/>
              <a:t>- 4pm/4:30pm – Practical 2 </a:t>
            </a:r>
            <a:r>
              <a:rPr lang="en-GB" i="1" dirty="0" smtClean="0"/>
              <a:t>BYOD</a:t>
            </a:r>
            <a:endParaRPr lang="en-US" i="1" dirty="0"/>
          </a:p>
        </p:txBody>
      </p:sp>
      <p:sp>
        <p:nvSpPr>
          <p:cNvPr id="7" name="TextBox 6"/>
          <p:cNvSpPr txBox="1"/>
          <p:nvPr/>
        </p:nvSpPr>
        <p:spPr>
          <a:xfrm>
            <a:off x="6435912" y="634950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105530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 of the day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178622"/>
            <a:ext cx="8229600" cy="5170880"/>
          </a:xfrm>
        </p:spPr>
        <p:txBody>
          <a:bodyPr>
            <a:normAutofit fontScale="92500"/>
          </a:bodyPr>
          <a:lstStyle/>
          <a:p>
            <a:pPr lvl="0"/>
            <a:r>
              <a:rPr lang="en-GB" strike="sngStrike" dirty="0"/>
              <a:t>10</a:t>
            </a:r>
            <a:r>
              <a:rPr lang="en-GB" strike="sngStrike" dirty="0" smtClean="0"/>
              <a:t>:00am </a:t>
            </a:r>
            <a:r>
              <a:rPr lang="en-GB" strike="sngStrike" dirty="0"/>
              <a:t>-</a:t>
            </a:r>
            <a:r>
              <a:rPr lang="en-GB" strike="sngStrike" dirty="0" smtClean="0"/>
              <a:t> </a:t>
            </a:r>
            <a:r>
              <a:rPr lang="en-GB" strike="sngStrike" dirty="0"/>
              <a:t>10</a:t>
            </a:r>
            <a:r>
              <a:rPr lang="en-GB" strike="sngStrike" dirty="0" smtClean="0"/>
              <a:t>:25am </a:t>
            </a:r>
            <a:r>
              <a:rPr lang="en-GB" strike="sngStrike" dirty="0"/>
              <a:t>– What is GIS &amp; R?</a:t>
            </a:r>
          </a:p>
          <a:p>
            <a:pPr lvl="0"/>
            <a:r>
              <a:rPr lang="en-GB" strike="sngStrike" dirty="0"/>
              <a:t>10</a:t>
            </a:r>
            <a:r>
              <a:rPr lang="en-GB" strike="sngStrike" dirty="0" smtClean="0"/>
              <a:t>:25am </a:t>
            </a:r>
            <a:r>
              <a:rPr lang="en-GB" strike="sngStrike" dirty="0"/>
              <a:t>-</a:t>
            </a:r>
            <a:r>
              <a:rPr lang="en-GB" strike="sngStrike" dirty="0" smtClean="0"/>
              <a:t> </a:t>
            </a:r>
            <a:r>
              <a:rPr lang="en-GB" strike="sngStrike" dirty="0"/>
              <a:t>11:15am – </a:t>
            </a:r>
            <a:r>
              <a:rPr lang="en-GB" strike="sngStrike" dirty="0" err="1" smtClean="0"/>
              <a:t>Prac</a:t>
            </a:r>
            <a:r>
              <a:rPr lang="en-GB" strike="sngStrike" dirty="0" smtClean="0"/>
              <a:t>. 1 </a:t>
            </a:r>
            <a:r>
              <a:rPr lang="en-GB" i="1" strike="sngStrike" dirty="0"/>
              <a:t>Intro to </a:t>
            </a:r>
            <a:r>
              <a:rPr lang="en-GB" i="1" strike="sngStrike" dirty="0" smtClean="0"/>
              <a:t>GIS &amp; R</a:t>
            </a:r>
            <a:endParaRPr lang="en-GB" i="1" strike="sngStrike" dirty="0"/>
          </a:p>
          <a:p>
            <a:pPr lvl="0"/>
            <a:r>
              <a:rPr lang="en-GB" dirty="0"/>
              <a:t>11:15am </a:t>
            </a:r>
            <a:r>
              <a:rPr lang="en-GB" dirty="0" smtClean="0"/>
              <a:t>- </a:t>
            </a:r>
            <a:r>
              <a:rPr lang="en-GB" dirty="0"/>
              <a:t>11:45am – Classification</a:t>
            </a:r>
          </a:p>
          <a:p>
            <a:r>
              <a:rPr lang="en-GB" dirty="0"/>
              <a:t>11:45am </a:t>
            </a:r>
            <a:r>
              <a:rPr lang="en-GB" dirty="0" smtClean="0"/>
              <a:t>- </a:t>
            </a:r>
            <a:r>
              <a:rPr lang="en-GB" dirty="0"/>
              <a:t>12:30pm – </a:t>
            </a:r>
            <a:r>
              <a:rPr lang="en-GB" dirty="0" err="1" smtClean="0"/>
              <a:t>Prac</a:t>
            </a:r>
            <a:r>
              <a:rPr lang="en-GB" dirty="0" smtClean="0"/>
              <a:t>. 1 </a:t>
            </a:r>
            <a:r>
              <a:rPr lang="en-GB" i="1" dirty="0"/>
              <a:t>Intro to GIS &amp; </a:t>
            </a:r>
            <a:r>
              <a:rPr lang="en-GB" i="1" dirty="0" smtClean="0"/>
              <a:t>R</a:t>
            </a:r>
            <a:endParaRPr lang="en-GB" i="1" dirty="0"/>
          </a:p>
          <a:p>
            <a:pPr lvl="0"/>
            <a:r>
              <a:rPr lang="en-GB" sz="3000" i="1" dirty="0"/>
              <a:t>12:30pm </a:t>
            </a:r>
            <a:r>
              <a:rPr lang="en-GB" sz="3000" i="1" dirty="0" smtClean="0"/>
              <a:t>- </a:t>
            </a:r>
            <a:r>
              <a:rPr lang="en-GB" sz="3000" i="1" dirty="0"/>
              <a:t>1:15pm – Lunch</a:t>
            </a:r>
          </a:p>
          <a:p>
            <a:pPr lvl="0"/>
            <a:r>
              <a:rPr lang="en-GB" dirty="0"/>
              <a:t>1:15pm </a:t>
            </a:r>
            <a:r>
              <a:rPr lang="en-GB" dirty="0" smtClean="0"/>
              <a:t>- 1:45pm – Recap and Making Maps</a:t>
            </a:r>
          </a:p>
          <a:p>
            <a:pPr lvl="0"/>
            <a:r>
              <a:rPr lang="en-GB" dirty="0" smtClean="0"/>
              <a:t>1:45pm - 3:00pm </a:t>
            </a:r>
            <a:r>
              <a:rPr lang="en-GB" dirty="0"/>
              <a:t>– </a:t>
            </a:r>
            <a:r>
              <a:rPr lang="en-GB" dirty="0" err="1" smtClean="0"/>
              <a:t>Prac</a:t>
            </a:r>
            <a:r>
              <a:rPr lang="en-GB" dirty="0" smtClean="0"/>
              <a:t>. 2 </a:t>
            </a:r>
            <a:r>
              <a:rPr lang="en-GB" i="1" dirty="0" smtClean="0"/>
              <a:t>Analysis</a:t>
            </a:r>
            <a:endParaRPr lang="en-GB" i="1" dirty="0"/>
          </a:p>
          <a:p>
            <a:pPr lvl="0"/>
            <a:r>
              <a:rPr lang="en-GB" i="1" dirty="0" smtClean="0"/>
              <a:t>3:00pm - </a:t>
            </a:r>
            <a:r>
              <a:rPr lang="en-GB" i="1" dirty="0"/>
              <a:t>3</a:t>
            </a:r>
            <a:r>
              <a:rPr lang="en-GB" i="1" dirty="0" smtClean="0"/>
              <a:t>:15pm </a:t>
            </a:r>
            <a:r>
              <a:rPr lang="en-GB" i="1" dirty="0"/>
              <a:t>– </a:t>
            </a:r>
            <a:r>
              <a:rPr lang="en-GB" i="1" dirty="0" smtClean="0"/>
              <a:t>Coffee</a:t>
            </a:r>
            <a:endParaRPr lang="en-GB" i="1" dirty="0"/>
          </a:p>
          <a:p>
            <a:pPr lvl="0"/>
            <a:r>
              <a:rPr lang="en-GB" dirty="0"/>
              <a:t>3</a:t>
            </a:r>
            <a:r>
              <a:rPr lang="en-GB" dirty="0" smtClean="0"/>
              <a:t>:15pm </a:t>
            </a:r>
            <a:r>
              <a:rPr lang="en-GB" i="1" dirty="0" smtClean="0"/>
              <a:t>-</a:t>
            </a:r>
            <a:r>
              <a:rPr lang="en-GB" dirty="0" smtClean="0"/>
              <a:t> 4pm/4:30pm </a:t>
            </a:r>
            <a:r>
              <a:rPr lang="en-GB" dirty="0"/>
              <a:t>– </a:t>
            </a:r>
            <a:r>
              <a:rPr lang="en-GB" dirty="0" err="1" smtClean="0"/>
              <a:t>Prac</a:t>
            </a:r>
            <a:r>
              <a:rPr lang="en-GB" dirty="0" smtClean="0"/>
              <a:t>. 2 </a:t>
            </a:r>
            <a:r>
              <a:rPr lang="en-GB" i="1" dirty="0" smtClean="0"/>
              <a:t>BYOD</a:t>
            </a:r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6435912" y="634950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088038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Classification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657600" cy="4525963"/>
          </a:xfrm>
        </p:spPr>
        <p:txBody>
          <a:bodyPr/>
          <a:lstStyle/>
          <a:p>
            <a:r>
              <a:rPr lang="en-GB" dirty="0" smtClean="0"/>
              <a:t>Colour in the values for Age (10 min)</a:t>
            </a:r>
          </a:p>
          <a:p>
            <a:r>
              <a:rPr lang="en-GB" dirty="0" smtClean="0"/>
              <a:t>Discuss your choices</a:t>
            </a:r>
            <a:endParaRPr lang="en-GB" dirty="0"/>
          </a:p>
        </p:txBody>
      </p:sp>
      <p:pic>
        <p:nvPicPr>
          <p:cNvPr id="4" name="Picture 3" descr="Screen Shot 2015-01-21 at 11.24.48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31" t="6761" r="7385" b="7256"/>
          <a:stretch/>
        </p:blipFill>
        <p:spPr>
          <a:xfrm>
            <a:off x="4411902" y="1320446"/>
            <a:ext cx="3943431" cy="5138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8425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Classification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657600" cy="4525963"/>
          </a:xfrm>
        </p:spPr>
        <p:txBody>
          <a:bodyPr/>
          <a:lstStyle/>
          <a:p>
            <a:r>
              <a:rPr lang="en-GB" dirty="0" smtClean="0"/>
              <a:t>Colour in the values for Age (10 min)</a:t>
            </a:r>
          </a:p>
          <a:p>
            <a:r>
              <a:rPr lang="en-GB" dirty="0" smtClean="0"/>
              <a:t>Discuss your choices</a:t>
            </a:r>
          </a:p>
          <a:p>
            <a:pPr lvl="1"/>
            <a:r>
              <a:rPr lang="en-GB" dirty="0" smtClean="0"/>
              <a:t>Colours</a:t>
            </a:r>
          </a:p>
          <a:p>
            <a:pPr lvl="1"/>
            <a:r>
              <a:rPr lang="en-GB" dirty="0" smtClean="0"/>
              <a:t>Classes</a:t>
            </a:r>
          </a:p>
          <a:p>
            <a:pPr lvl="1"/>
            <a:endParaRPr lang="en-GB" dirty="0"/>
          </a:p>
        </p:txBody>
      </p:sp>
      <p:pic>
        <p:nvPicPr>
          <p:cNvPr id="5" name="Picture 4" descr="Screen Shot 2015-01-21 at 11.24.48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31" t="6761" r="7385" b="7256"/>
          <a:stretch/>
        </p:blipFill>
        <p:spPr>
          <a:xfrm>
            <a:off x="4411902" y="1320446"/>
            <a:ext cx="3943431" cy="5138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899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 Design: Classification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08719"/>
            <a:ext cx="8229600" cy="4708525"/>
          </a:xfrm>
        </p:spPr>
        <p:txBody>
          <a:bodyPr/>
          <a:lstStyle/>
          <a:p>
            <a:r>
              <a:rPr lang="en-US" dirty="0" smtClean="0"/>
              <a:t>Choropleth maps have </a:t>
            </a:r>
            <a:r>
              <a:rPr lang="en-US" dirty="0" err="1" smtClean="0"/>
              <a:t>colours</a:t>
            </a:r>
            <a:endParaRPr lang="en-US" dirty="0" smtClean="0"/>
          </a:p>
          <a:p>
            <a:r>
              <a:rPr lang="en-US" dirty="0" smtClean="0"/>
              <a:t>How do you choose the </a:t>
            </a:r>
            <a:r>
              <a:rPr lang="en-US" dirty="0" err="1" smtClean="0"/>
              <a:t>colours</a:t>
            </a:r>
            <a:r>
              <a:rPr lang="en-US" dirty="0" smtClean="0"/>
              <a:t>?</a:t>
            </a:r>
          </a:p>
          <a:p>
            <a:r>
              <a:rPr lang="en-US" dirty="0" smtClean="0"/>
              <a:t>Why is this  important?</a:t>
            </a:r>
          </a:p>
          <a:p>
            <a:r>
              <a:rPr lang="en-US" dirty="0" smtClean="0"/>
              <a:t>Output</a:t>
            </a:r>
          </a:p>
          <a:p>
            <a:r>
              <a:rPr lang="en-US" dirty="0" smtClean="0"/>
              <a:t>User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57200" y="6436453"/>
            <a:ext cx="17749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colorbrewer.org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1" t="12341" r="10809" b="6463"/>
          <a:stretch/>
        </p:blipFill>
        <p:spPr bwMode="auto">
          <a:xfrm>
            <a:off x="2676952" y="2990336"/>
            <a:ext cx="6338405" cy="3630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967406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 Design: Classification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860800" cy="4525963"/>
          </a:xfrm>
        </p:spPr>
        <p:txBody>
          <a:bodyPr/>
          <a:lstStyle/>
          <a:p>
            <a:r>
              <a:rPr lang="en-US" dirty="0" err="1" smtClean="0"/>
              <a:t>Choropleth</a:t>
            </a:r>
            <a:r>
              <a:rPr lang="en-US" dirty="0" smtClean="0"/>
              <a:t> maps have classes</a:t>
            </a:r>
          </a:p>
          <a:p>
            <a:r>
              <a:rPr lang="en-US" dirty="0" smtClean="0"/>
              <a:t>How do you choose the classes?</a:t>
            </a:r>
          </a:p>
          <a:p>
            <a:r>
              <a:rPr lang="en-US" dirty="0" smtClean="0"/>
              <a:t>Why is this  important?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50851"/>
          <a:stretch/>
        </p:blipFill>
        <p:spPr>
          <a:xfrm>
            <a:off x="4602480" y="1826260"/>
            <a:ext cx="3520440" cy="3632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6437234"/>
            <a:ext cx="91135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© 2014 The Pennsylvania State </a:t>
            </a:r>
            <a:r>
              <a:rPr lang="en-US" sz="1400" dirty="0" smtClean="0"/>
              <a:t>University</a:t>
            </a:r>
            <a:r>
              <a:rPr lang="en-US" sz="1400" dirty="0"/>
              <a:t>, https://</a:t>
            </a:r>
            <a:r>
              <a:rPr lang="en-US" sz="1400" dirty="0" err="1"/>
              <a:t>www.e-education.psu.edu</a:t>
            </a:r>
            <a:r>
              <a:rPr lang="en-US" sz="1400" dirty="0"/>
              <a:t>/geog486/l4_p7.html#classification_schemes</a:t>
            </a:r>
          </a:p>
        </p:txBody>
      </p:sp>
    </p:spTree>
    <p:extLst>
      <p:ext uri="{BB962C8B-B14F-4D97-AF65-F5344CB8AC3E}">
        <p14:creationId xmlns:p14="http://schemas.microsoft.com/office/powerpoint/2010/main" val="40016419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 Design: Classification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749637" y="3244334"/>
            <a:ext cx="16447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[,"Age0to4pc"]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0775" y="1183256"/>
            <a:ext cx="4628337" cy="5674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0617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GIS?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60512"/>
            <a:ext cx="8229600" cy="4525963"/>
          </a:xfrm>
        </p:spPr>
        <p:txBody>
          <a:bodyPr/>
          <a:lstStyle/>
          <a:p>
            <a:r>
              <a:rPr lang="en-US" dirty="0" smtClean="0"/>
              <a:t>Turning (spatial) data into information</a:t>
            </a:r>
          </a:p>
          <a:p>
            <a:endParaRPr lang="en-US" dirty="0" smtClean="0">
              <a:solidFill>
                <a:srgbClr val="FF0000"/>
              </a:solidFill>
            </a:endParaRP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dirty="0" smtClean="0">
              <a:solidFill>
                <a:srgbClr val="FF0000"/>
              </a:solidFill>
            </a:endParaRPr>
          </a:p>
          <a:p>
            <a:endParaRPr lang="en-US" sz="1600" dirty="0">
              <a:solidFill>
                <a:srgbClr val="FF0000"/>
              </a:solidFill>
            </a:endParaRPr>
          </a:p>
          <a:p>
            <a:r>
              <a:rPr lang="en-US" dirty="0" smtClean="0"/>
              <a:t>Using this information to answer questions</a:t>
            </a:r>
          </a:p>
          <a:p>
            <a:pPr lvl="1"/>
            <a:r>
              <a:rPr lang="en-US" dirty="0" smtClean="0"/>
              <a:t>How have housing conditions changed in the past ten years?</a:t>
            </a:r>
          </a:p>
          <a:p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937" y="1974129"/>
            <a:ext cx="1540704" cy="156935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6550223"/>
            <a:ext cx="90424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http://www.flickr.com/photos/dsleeter_2000/</a:t>
            </a:r>
            <a:r>
              <a:rPr lang="en-US" sz="1400" dirty="0" smtClean="0"/>
              <a:t>3097476532 &amp; ESRI Course “Teaching with GIS” </a:t>
            </a:r>
            <a:endParaRPr lang="en-US" sz="1400" dirty="0"/>
          </a:p>
        </p:txBody>
      </p:sp>
      <p:sp>
        <p:nvSpPr>
          <p:cNvPr id="9" name="Right Arrow 8"/>
          <p:cNvSpPr/>
          <p:nvPr/>
        </p:nvSpPr>
        <p:spPr>
          <a:xfrm>
            <a:off x="2753360" y="2479040"/>
            <a:ext cx="802640" cy="53848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/>
          <p:nvPr/>
        </p:nvPicPr>
        <p:blipFill rotWithShape="1">
          <a:blip r:embed="rId3" cstate="print"/>
          <a:srcRect t="29683"/>
          <a:stretch/>
        </p:blipFill>
        <p:spPr bwMode="auto">
          <a:xfrm>
            <a:off x="3810426" y="1946159"/>
            <a:ext cx="4345305" cy="1597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3654622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r="5232"/>
          <a:stretch/>
        </p:blipFill>
        <p:spPr>
          <a:xfrm>
            <a:off x="4031867" y="1192412"/>
            <a:ext cx="5112133" cy="56655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2358"/>
            <a:ext cx="8229600" cy="1143000"/>
          </a:xfrm>
        </p:spPr>
        <p:txBody>
          <a:bodyPr/>
          <a:lstStyle/>
          <a:p>
            <a:r>
              <a:rPr lang="en-US" dirty="0" smtClean="0"/>
              <a:t>Map Design: Classification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83256"/>
            <a:ext cx="4628337" cy="5674744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1584833" y="2453357"/>
            <a:ext cx="0" cy="32892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2019463" y="2453773"/>
            <a:ext cx="0" cy="32892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2290838" y="2464629"/>
            <a:ext cx="0" cy="32892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2670765" y="2453773"/>
            <a:ext cx="0" cy="32892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3051120" y="2454189"/>
            <a:ext cx="0" cy="32892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97052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 Design: Classification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40967"/>
            <a:ext cx="7917136" cy="416510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6212722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www.directionsmag.com</a:t>
            </a:r>
            <a:r>
              <a:rPr lang="en-US" dirty="0"/>
              <a:t>/entry/</a:t>
            </a:r>
            <a:r>
              <a:rPr lang="en-US" dirty="0" err="1"/>
              <a:t>choropleth</a:t>
            </a:r>
            <a:r>
              <a:rPr lang="en-US" dirty="0"/>
              <a:t>-mapping-with-exploratory-data-analysis/123579</a:t>
            </a:r>
          </a:p>
        </p:txBody>
      </p:sp>
    </p:spTree>
    <p:extLst>
      <p:ext uri="{BB962C8B-B14F-4D97-AF65-F5344CB8AC3E}">
        <p14:creationId xmlns:p14="http://schemas.microsoft.com/office/powerpoint/2010/main" val="16213405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sN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092933" y="5748445"/>
            <a:ext cx="30730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http://</a:t>
            </a:r>
            <a:r>
              <a:rPr lang="en-US" sz="1200" dirty="0" err="1"/>
              <a:t>www.directionsmag.com</a:t>
            </a:r>
            <a:r>
              <a:rPr lang="en-US" sz="1200" dirty="0"/>
              <a:t>/entry/</a:t>
            </a:r>
            <a:r>
              <a:rPr lang="en-US" sz="1200" dirty="0" err="1"/>
              <a:t>choropleth</a:t>
            </a:r>
            <a:r>
              <a:rPr lang="en-US" sz="1200" dirty="0"/>
              <a:t>-mapping-with-exploratory-data-analysis/123579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292" y="133489"/>
            <a:ext cx="5854700" cy="32131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292" y="3346589"/>
            <a:ext cx="5854700" cy="29972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134635" y="1037890"/>
            <a:ext cx="3025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Quantiles</a:t>
            </a:r>
            <a:endParaRPr lang="en-US" dirty="0" smtClean="0"/>
          </a:p>
          <a:p>
            <a:r>
              <a:rPr lang="en-US" dirty="0" smtClean="0"/>
              <a:t>- “equal sized data subsets”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469594" y="3526450"/>
            <a:ext cx="227498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Natural Breaks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reduce variance </a:t>
            </a:r>
            <a:br>
              <a:rPr lang="en-US" dirty="0" smtClean="0"/>
            </a:br>
            <a:r>
              <a:rPr lang="en-US" dirty="0" smtClean="0"/>
              <a:t>within class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increase variance </a:t>
            </a:r>
            <a:br>
              <a:rPr lang="en-US" dirty="0" smtClean="0"/>
            </a:br>
            <a:r>
              <a:rPr lang="en-US" dirty="0" smtClean="0"/>
              <a:t>between classes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85942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sN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092933" y="5748445"/>
            <a:ext cx="30730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http://</a:t>
            </a:r>
            <a:r>
              <a:rPr lang="en-US" sz="1200" dirty="0" err="1"/>
              <a:t>www.directionsmag.com</a:t>
            </a:r>
            <a:r>
              <a:rPr lang="en-US" sz="1200" dirty="0"/>
              <a:t>/entry/</a:t>
            </a:r>
            <a:r>
              <a:rPr lang="en-US" sz="1200" dirty="0" err="1"/>
              <a:t>choropleth</a:t>
            </a:r>
            <a:r>
              <a:rPr lang="en-US" sz="1200" dirty="0"/>
              <a:t>-mapping-with-exploratory-data-analysis/123579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469594" y="1878012"/>
            <a:ext cx="2147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Standard Deviation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292" y="0"/>
            <a:ext cx="6134100" cy="33909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438701" y="3496034"/>
            <a:ext cx="2999156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 has: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fixed</a:t>
            </a:r>
          </a:p>
          <a:p>
            <a:pPr marL="285750" indent="-285750">
              <a:buFont typeface="Arial"/>
              <a:buChar char="•"/>
            </a:pPr>
            <a:r>
              <a:rPr lang="en-US" dirty="0" err="1" smtClean="0"/>
              <a:t>sd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equal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pretty</a:t>
            </a:r>
          </a:p>
          <a:p>
            <a:pPr marL="285750" indent="-285750">
              <a:buFont typeface="Arial"/>
              <a:buChar char="•"/>
            </a:pPr>
            <a:r>
              <a:rPr lang="en-US" dirty="0" err="1" smtClean="0"/>
              <a:t>quantile</a:t>
            </a:r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fisher</a:t>
            </a:r>
          </a:p>
          <a:p>
            <a:pPr marL="285750" indent="-285750">
              <a:buFont typeface="Arial"/>
              <a:buChar char="•"/>
            </a:pPr>
            <a:r>
              <a:rPr lang="en-US" dirty="0" err="1" smtClean="0"/>
              <a:t>jenks</a:t>
            </a:r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….</a:t>
            </a:r>
          </a:p>
          <a:p>
            <a:pPr marL="285750" indent="-285750">
              <a:buFont typeface="Arial"/>
              <a:buChar char="•"/>
            </a:pPr>
            <a:endParaRPr lang="en-US" dirty="0" smtClean="0"/>
          </a:p>
          <a:p>
            <a:r>
              <a:rPr lang="en-US" i="1" dirty="0" smtClean="0"/>
              <a:t>(from </a:t>
            </a:r>
            <a:r>
              <a:rPr lang="en-US" i="1" dirty="0" smtClean="0">
                <a:latin typeface="Courier New"/>
                <a:cs typeface="Courier New"/>
              </a:rPr>
              <a:t>?</a:t>
            </a:r>
            <a:r>
              <a:rPr lang="en-US" i="1" dirty="0" err="1" smtClean="0">
                <a:latin typeface="Courier New"/>
                <a:cs typeface="Courier New"/>
              </a:rPr>
              <a:t>classIntervals</a:t>
            </a:r>
            <a:r>
              <a:rPr lang="en-US" i="1" dirty="0" smtClean="0"/>
              <a:t>)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351244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382138"/>
            <a:ext cx="4038600" cy="5744026"/>
          </a:xfrm>
        </p:spPr>
        <p:txBody>
          <a:bodyPr/>
          <a:lstStyle/>
          <a:p>
            <a:r>
              <a:rPr lang="en-US" dirty="0" smtClean="0"/>
              <a:t>Can do this in R</a:t>
            </a:r>
          </a:p>
          <a:p>
            <a:pPr marL="0" indent="0">
              <a:buNone/>
            </a:pP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var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&lt;-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LSOA@data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[,"Age0to4pc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"]</a:t>
            </a:r>
          </a:p>
          <a:p>
            <a:pPr marL="0" indent="0">
              <a:buNone/>
            </a:pPr>
            <a:endParaRPr lang="en-US" sz="1400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breaks 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&lt;-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classIntervals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var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, n = 6, style = "fisher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")</a:t>
            </a:r>
          </a:p>
          <a:p>
            <a:pPr marL="0" indent="0">
              <a:buNone/>
            </a:pPr>
            <a:endParaRPr lang="en-US" sz="1100" dirty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hist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var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pPr marL="0" indent="0">
              <a:buNone/>
            </a:pPr>
            <a:endParaRPr lang="en-US" sz="1100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abline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(v 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=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breaks$brks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, col = "red")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0240" y="654114"/>
            <a:ext cx="4338290" cy="5200073"/>
          </a:xfrm>
        </p:spPr>
      </p:pic>
    </p:spTree>
    <p:extLst>
      <p:ext uri="{BB962C8B-B14F-4D97-AF65-F5344CB8AC3E}">
        <p14:creationId xmlns:p14="http://schemas.microsoft.com/office/powerpoint/2010/main" val="14054402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382138"/>
            <a:ext cx="4038600" cy="5744026"/>
          </a:xfrm>
        </p:spPr>
        <p:txBody>
          <a:bodyPr/>
          <a:lstStyle/>
          <a:p>
            <a:r>
              <a:rPr lang="en-US" dirty="0" smtClean="0"/>
              <a:t>Can do this in R</a:t>
            </a:r>
          </a:p>
          <a:p>
            <a:pPr marL="0" indent="0">
              <a:buNone/>
            </a:pPr>
            <a:r>
              <a:rPr lang="en-US" b="1" dirty="0" err="1" smtClean="0">
                <a:latin typeface="Courier New" charset="0"/>
                <a:ea typeface="Courier New" charset="0"/>
                <a:cs typeface="Courier New" charset="0"/>
              </a:rPr>
              <a:t>var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 &lt;-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LSOA@data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[,"Age0to4pc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"]</a:t>
            </a:r>
          </a:p>
          <a:p>
            <a:pPr marL="0" indent="0">
              <a:buNone/>
            </a:pPr>
            <a:endParaRPr lang="en-US" sz="1400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breaks 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&lt;-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classIntervals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var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, n = 6, style = "fisher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")</a:t>
            </a:r>
          </a:p>
          <a:p>
            <a:pPr marL="0" indent="0">
              <a:buNone/>
            </a:pPr>
            <a:endParaRPr lang="en-US" sz="1100" dirty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hist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var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pPr marL="0" indent="0">
              <a:buNone/>
            </a:pPr>
            <a:endParaRPr lang="en-US" sz="1100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abline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(v 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=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breaks$brks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, col = "red")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0240" y="654114"/>
            <a:ext cx="4338290" cy="5200073"/>
          </a:xfrm>
        </p:spPr>
      </p:pic>
    </p:spTree>
    <p:extLst>
      <p:ext uri="{BB962C8B-B14F-4D97-AF65-F5344CB8AC3E}">
        <p14:creationId xmlns:p14="http://schemas.microsoft.com/office/powerpoint/2010/main" val="4337373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382138"/>
            <a:ext cx="4038600" cy="5744026"/>
          </a:xfrm>
        </p:spPr>
        <p:txBody>
          <a:bodyPr/>
          <a:lstStyle/>
          <a:p>
            <a:r>
              <a:rPr lang="en-US" dirty="0" smtClean="0"/>
              <a:t>Can do this in R</a:t>
            </a:r>
          </a:p>
          <a:p>
            <a:pPr marL="0" indent="0">
              <a:buNone/>
            </a:pP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var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&lt;-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LSOA@data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[,"Age0to4pc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"]</a:t>
            </a:r>
          </a:p>
          <a:p>
            <a:pPr marL="0" indent="0">
              <a:buNone/>
            </a:pPr>
            <a:endParaRPr lang="en-US" sz="1400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breaks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&lt;-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classIntervals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var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, n = 6, style = "fisher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")</a:t>
            </a:r>
          </a:p>
          <a:p>
            <a:pPr marL="0" indent="0">
              <a:buNone/>
            </a:pPr>
            <a:endParaRPr lang="en-US" sz="1100" dirty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hist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var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pPr marL="0" indent="0">
              <a:buNone/>
            </a:pPr>
            <a:endParaRPr lang="en-US" sz="1100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abline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(v 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=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breaks$brks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, col = "red")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0240" y="654114"/>
            <a:ext cx="4338290" cy="5200073"/>
          </a:xfrm>
        </p:spPr>
      </p:pic>
    </p:spTree>
    <p:extLst>
      <p:ext uri="{BB962C8B-B14F-4D97-AF65-F5344CB8AC3E}">
        <p14:creationId xmlns:p14="http://schemas.microsoft.com/office/powerpoint/2010/main" val="9450425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382138"/>
            <a:ext cx="4038600" cy="5744026"/>
          </a:xfrm>
        </p:spPr>
        <p:txBody>
          <a:bodyPr/>
          <a:lstStyle/>
          <a:p>
            <a:r>
              <a:rPr lang="en-US" dirty="0" smtClean="0"/>
              <a:t>Can do this in R</a:t>
            </a:r>
          </a:p>
          <a:p>
            <a:pPr marL="0" indent="0">
              <a:buNone/>
            </a:pP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var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&lt;-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LSOA@data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[,"Age0to4pc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"]</a:t>
            </a:r>
          </a:p>
          <a:p>
            <a:pPr marL="0" indent="0">
              <a:buNone/>
            </a:pPr>
            <a:endParaRPr lang="en-US" sz="1400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breaks 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&lt;-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classIntervals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var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, n = 6, style = "fisher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")</a:t>
            </a:r>
          </a:p>
          <a:p>
            <a:pPr marL="0" indent="0">
              <a:buNone/>
            </a:pPr>
            <a:endParaRPr lang="en-US" sz="1100" dirty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b="1" dirty="0" err="1" smtClean="0">
                <a:latin typeface="Courier New" charset="0"/>
                <a:ea typeface="Courier New" charset="0"/>
                <a:cs typeface="Courier New" charset="0"/>
              </a:rPr>
              <a:t>hist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b="1" dirty="0" err="1" smtClean="0">
                <a:latin typeface="Courier New" charset="0"/>
                <a:ea typeface="Courier New" charset="0"/>
                <a:cs typeface="Courier New" charset="0"/>
              </a:rPr>
              <a:t>var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pPr marL="0" indent="0">
              <a:buNone/>
            </a:pPr>
            <a:endParaRPr lang="en-US" sz="1100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abline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(v 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=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breaks$brks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, col = "red")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0240" y="654114"/>
            <a:ext cx="4338290" cy="5200073"/>
          </a:xfrm>
        </p:spPr>
      </p:pic>
    </p:spTree>
    <p:extLst>
      <p:ext uri="{BB962C8B-B14F-4D97-AF65-F5344CB8AC3E}">
        <p14:creationId xmlns:p14="http://schemas.microsoft.com/office/powerpoint/2010/main" val="3760099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382138"/>
            <a:ext cx="4038600" cy="5744026"/>
          </a:xfrm>
        </p:spPr>
        <p:txBody>
          <a:bodyPr/>
          <a:lstStyle/>
          <a:p>
            <a:r>
              <a:rPr lang="en-US" dirty="0" smtClean="0"/>
              <a:t>Can do this in R</a:t>
            </a:r>
          </a:p>
          <a:p>
            <a:pPr marL="0" indent="0">
              <a:buNone/>
            </a:pP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var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&lt;-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LSOA@data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[,"Age0to4pc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"]</a:t>
            </a:r>
          </a:p>
          <a:p>
            <a:pPr marL="0" indent="0">
              <a:buNone/>
            </a:pPr>
            <a:endParaRPr lang="en-US" sz="1400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breaks 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&lt;-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classIntervals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var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, n = 6, style = "fisher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")</a:t>
            </a:r>
          </a:p>
          <a:p>
            <a:pPr marL="0" indent="0">
              <a:buNone/>
            </a:pPr>
            <a:endParaRPr lang="en-US" sz="1100" dirty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hist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var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pPr marL="0" indent="0">
              <a:buNone/>
            </a:pPr>
            <a:endParaRPr lang="en-US" sz="1100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b="1" dirty="0" err="1" smtClean="0">
                <a:latin typeface="Courier New" charset="0"/>
                <a:ea typeface="Courier New" charset="0"/>
                <a:cs typeface="Courier New" charset="0"/>
              </a:rPr>
              <a:t>abline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(v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=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breaks$brks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, col = "red")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0240" y="654114"/>
            <a:ext cx="4338290" cy="5200073"/>
          </a:xfrm>
        </p:spPr>
      </p:pic>
    </p:spTree>
    <p:extLst>
      <p:ext uri="{BB962C8B-B14F-4D97-AF65-F5344CB8AC3E}">
        <p14:creationId xmlns:p14="http://schemas.microsoft.com/office/powerpoint/2010/main" val="5925430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4298"/>
          </a:xfrm>
        </p:spPr>
        <p:txBody>
          <a:bodyPr/>
          <a:lstStyle/>
          <a:p>
            <a:r>
              <a:rPr lang="en-US" dirty="0" smtClean="0"/>
              <a:t>Why is it important?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398210" y="5971036"/>
            <a:ext cx="1044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 err="1" smtClean="0"/>
              <a:t>Quantile</a:t>
            </a:r>
            <a:r>
              <a:rPr lang="en-GB" dirty="0" smtClean="0"/>
              <a:t> 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756243" y="1138936"/>
            <a:ext cx="1711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 smtClean="0"/>
              <a:t>Natural Breaks 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86878" y="396507"/>
            <a:ext cx="10059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Age 0-4</a:t>
            </a:r>
            <a:endParaRPr lang="en-GB" dirty="0"/>
          </a:p>
        </p:txBody>
      </p:sp>
      <p:pic>
        <p:nvPicPr>
          <p:cNvPr id="4" name="Picture 3" descr="Screen Shot 2015-01-21 at 11.26.38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64" t="27485" b="22469"/>
          <a:stretch/>
        </p:blipFill>
        <p:spPr>
          <a:xfrm>
            <a:off x="110867" y="1138936"/>
            <a:ext cx="4797513" cy="3842184"/>
          </a:xfrm>
          <a:prstGeom prst="rect">
            <a:avLst/>
          </a:prstGeom>
        </p:spPr>
      </p:pic>
      <p:pic>
        <p:nvPicPr>
          <p:cNvPr id="5" name="Picture 4" descr="Screen Shot 2015-01-21 at 11.27.45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64" t="26750" r="4492" b="22469"/>
          <a:stretch/>
        </p:blipFill>
        <p:spPr>
          <a:xfrm>
            <a:off x="4626173" y="2847665"/>
            <a:ext cx="4424597" cy="387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1585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GIS?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60512"/>
            <a:ext cx="8229600" cy="4525963"/>
          </a:xfrm>
        </p:spPr>
        <p:txBody>
          <a:bodyPr/>
          <a:lstStyle/>
          <a:p>
            <a:r>
              <a:rPr lang="en-US" dirty="0" smtClean="0"/>
              <a:t>Turning (spatial) data into information</a:t>
            </a:r>
          </a:p>
          <a:p>
            <a:endParaRPr lang="en-US" dirty="0" smtClean="0">
              <a:solidFill>
                <a:srgbClr val="FF0000"/>
              </a:solidFill>
            </a:endParaRP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dirty="0" smtClean="0">
              <a:solidFill>
                <a:srgbClr val="FF0000"/>
              </a:solidFill>
            </a:endParaRPr>
          </a:p>
          <a:p>
            <a:endParaRPr lang="en-US" sz="1600" dirty="0">
              <a:solidFill>
                <a:srgbClr val="FF0000"/>
              </a:solidFill>
            </a:endParaRPr>
          </a:p>
          <a:p>
            <a:r>
              <a:rPr lang="en-US" dirty="0" smtClean="0"/>
              <a:t>Using this information to answer questions</a:t>
            </a:r>
          </a:p>
          <a:p>
            <a:pPr lvl="1"/>
            <a:r>
              <a:rPr lang="en-US" dirty="0" smtClean="0"/>
              <a:t>How have housing conditions changed in the past ten years?</a:t>
            </a:r>
          </a:p>
          <a:p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937" y="1974129"/>
            <a:ext cx="1540704" cy="1569354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>
            <a:off x="2753360" y="2479040"/>
            <a:ext cx="802640" cy="53848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/>
          <p:nvPr/>
        </p:nvPicPr>
        <p:blipFill rotWithShape="1">
          <a:blip r:embed="rId3" cstate="print"/>
          <a:srcRect t="29683"/>
          <a:stretch/>
        </p:blipFill>
        <p:spPr bwMode="auto">
          <a:xfrm>
            <a:off x="3810426" y="1946159"/>
            <a:ext cx="4345305" cy="1597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4315524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4298"/>
          </a:xfrm>
        </p:spPr>
        <p:txBody>
          <a:bodyPr/>
          <a:lstStyle/>
          <a:p>
            <a:r>
              <a:rPr lang="en-US" dirty="0" smtClean="0"/>
              <a:t>Why is it important?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398210" y="5971036"/>
            <a:ext cx="1044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 err="1" smtClean="0"/>
              <a:t>Quantile</a:t>
            </a:r>
            <a:endParaRPr lang="en-GB" dirty="0" smtClean="0"/>
          </a:p>
        </p:txBody>
      </p:sp>
      <p:sp>
        <p:nvSpPr>
          <p:cNvPr id="16" name="TextBox 15"/>
          <p:cNvSpPr txBox="1"/>
          <p:nvPr/>
        </p:nvSpPr>
        <p:spPr>
          <a:xfrm>
            <a:off x="4756243" y="1138936"/>
            <a:ext cx="1711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 smtClean="0"/>
              <a:t>Natural Breaks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86878" y="396507"/>
            <a:ext cx="10059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Age 0-4</a:t>
            </a:r>
            <a:endParaRPr lang="en-GB" dirty="0"/>
          </a:p>
        </p:txBody>
      </p:sp>
      <p:pic>
        <p:nvPicPr>
          <p:cNvPr id="4" name="Picture 3" descr="Screen Shot 2015-01-21 at 11.26.38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64" t="27485" r="3720" b="22469"/>
          <a:stretch/>
        </p:blipFill>
        <p:spPr>
          <a:xfrm>
            <a:off x="110868" y="1138936"/>
            <a:ext cx="4515306" cy="3842184"/>
          </a:xfrm>
          <a:prstGeom prst="rect">
            <a:avLst/>
          </a:prstGeom>
        </p:spPr>
      </p:pic>
      <p:pic>
        <p:nvPicPr>
          <p:cNvPr id="5" name="Picture 4" descr="Screen Shot 2015-01-21 at 11.27.45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64" t="26750" r="4492" b="22469"/>
          <a:stretch/>
        </p:blipFill>
        <p:spPr>
          <a:xfrm>
            <a:off x="4626173" y="2847665"/>
            <a:ext cx="4424597" cy="3870500"/>
          </a:xfrm>
          <a:prstGeom prst="rect">
            <a:avLst/>
          </a:prstGeom>
        </p:spPr>
      </p:pic>
      <p:pic>
        <p:nvPicPr>
          <p:cNvPr id="8" name="Picture 7" descr="Screen Shot 2015-01-21 at 11.26.38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69" t="21412" r="78854" b="71480"/>
          <a:stretch/>
        </p:blipFill>
        <p:spPr>
          <a:xfrm>
            <a:off x="362837" y="4273808"/>
            <a:ext cx="1322114" cy="1149090"/>
          </a:xfrm>
          <a:prstGeom prst="rect">
            <a:avLst/>
          </a:prstGeom>
        </p:spPr>
      </p:pic>
      <p:pic>
        <p:nvPicPr>
          <p:cNvPr id="9" name="Picture 8" descr="Screen Shot 2015-01-21 at 11.27.45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79" t="21337" r="78106" b="71615"/>
          <a:stretch/>
        </p:blipFill>
        <p:spPr>
          <a:xfrm>
            <a:off x="4978653" y="2267939"/>
            <a:ext cx="1520682" cy="1230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071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6866" name="Picture 2" descr="http://farm8.staticflickr.com/7172/6691496421_6cdeb1c9d7_o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003323" cy="8583168"/>
          </a:xfrm>
          <a:prstGeom prst="rect">
            <a:avLst/>
          </a:prstGeom>
          <a:noFill/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8388" y="988890"/>
            <a:ext cx="8229600" cy="428748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en-US" sz="1800" dirty="0">
                <a:solidFill>
                  <a:schemeClr val="bg1"/>
                </a:solidFill>
              </a:rPr>
              <a:t>http://</a:t>
            </a:r>
            <a:r>
              <a:rPr lang="en-US" sz="1800" dirty="0" err="1">
                <a:solidFill>
                  <a:schemeClr val="bg1"/>
                </a:solidFill>
              </a:rPr>
              <a:t>www.flickr.com</a:t>
            </a:r>
            <a:r>
              <a:rPr lang="en-US" sz="1800" dirty="0">
                <a:solidFill>
                  <a:schemeClr val="bg1"/>
                </a:solidFill>
              </a:rPr>
              <a:t>/photos/</a:t>
            </a:r>
            <a:r>
              <a:rPr lang="en-US" sz="1800" dirty="0" err="1">
                <a:solidFill>
                  <a:schemeClr val="bg1"/>
                </a:solidFill>
              </a:rPr>
              <a:t>idvsolutions</a:t>
            </a:r>
            <a:r>
              <a:rPr lang="en-US" sz="1800" dirty="0">
                <a:solidFill>
                  <a:schemeClr val="bg1"/>
                </a:solidFill>
              </a:rPr>
              <a:t>/6691496421/in/</a:t>
            </a:r>
            <a:r>
              <a:rPr lang="en-US" sz="1800" dirty="0" err="1">
                <a:solidFill>
                  <a:schemeClr val="bg1"/>
                </a:solidFill>
              </a:rPr>
              <a:t>photostream</a:t>
            </a:r>
            <a:r>
              <a:rPr lang="en-US" sz="1800" dirty="0">
                <a:solidFill>
                  <a:schemeClr val="bg1"/>
                </a:solidFill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9915664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6866" name="Picture 2" descr="http://farm8.staticflickr.com/7172/6691496421_6cdeb1c9d7_o.jpg"/>
          <p:cNvPicPr>
            <a:picLocks noChangeAspect="1" noChangeArrowheads="1"/>
          </p:cNvPicPr>
          <p:nvPr/>
        </p:nvPicPr>
        <p:blipFill rotWithShape="1">
          <a:blip r:embed="rId2"/>
          <a:srcRect l="3829" t="18170" r="1964" b="19782"/>
          <a:stretch/>
        </p:blipFill>
        <p:spPr bwMode="auto">
          <a:xfrm>
            <a:off x="-1" y="0"/>
            <a:ext cx="9144001" cy="6877197"/>
          </a:xfrm>
          <a:prstGeom prst="rect">
            <a:avLst/>
          </a:prstGeom>
          <a:noFill/>
        </p:spPr>
      </p:pic>
      <p:sp>
        <p:nvSpPr>
          <p:cNvPr id="3" name="Rectangle 2"/>
          <p:cNvSpPr/>
          <p:nvPr/>
        </p:nvSpPr>
        <p:spPr>
          <a:xfrm>
            <a:off x="-1" y="6488668"/>
            <a:ext cx="6111038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http://</a:t>
            </a:r>
            <a:r>
              <a:rPr lang="en-US" dirty="0" err="1">
                <a:solidFill>
                  <a:schemeClr val="bg1"/>
                </a:solidFill>
              </a:rPr>
              <a:t>uxblog.idvsolutions.com</a:t>
            </a:r>
            <a:r>
              <a:rPr lang="en-US" dirty="0">
                <a:solidFill>
                  <a:schemeClr val="bg1"/>
                </a:solidFill>
              </a:rPr>
              <a:t>/2011/10/telling-</a:t>
            </a:r>
            <a:r>
              <a:rPr lang="en-US" dirty="0" err="1">
                <a:solidFill>
                  <a:schemeClr val="bg1"/>
                </a:solidFill>
              </a:rPr>
              <a:t>truth.html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31198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 Scripts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Why use scripts?</a:t>
            </a:r>
          </a:p>
          <a:p>
            <a:pPr lvl="1"/>
            <a:r>
              <a:rPr lang="en-US" dirty="0" smtClean="0"/>
              <a:t>Easier to correct code</a:t>
            </a:r>
          </a:p>
          <a:p>
            <a:pPr lvl="1"/>
            <a:r>
              <a:rPr lang="en-US" dirty="0" smtClean="0"/>
              <a:t>Can easily re run sections of code, or all code if you need to start again</a:t>
            </a:r>
          </a:p>
          <a:p>
            <a:pPr lvl="1"/>
            <a:r>
              <a:rPr lang="en-US" dirty="0" smtClean="0"/>
              <a:t>Good to enable you to reload data etc. if you move machines, or don’t </a:t>
            </a:r>
            <a:br>
              <a:rPr lang="en-US" dirty="0" smtClean="0"/>
            </a:br>
            <a:r>
              <a:rPr lang="en-US" dirty="0" smtClean="0"/>
              <a:t>have your workspace </a:t>
            </a:r>
            <a:br>
              <a:rPr lang="en-US" dirty="0" smtClean="0"/>
            </a:br>
            <a:r>
              <a:rPr lang="en-US" dirty="0" smtClean="0"/>
              <a:t>saved</a:t>
            </a:r>
            <a:endParaRPr lang="en-US" dirty="0"/>
          </a:p>
        </p:txBody>
      </p:sp>
      <p:pic>
        <p:nvPicPr>
          <p:cNvPr id="4" name="Picture 3" descr="r-studio-with-script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686" b="39569"/>
          <a:stretch/>
        </p:blipFill>
        <p:spPr>
          <a:xfrm>
            <a:off x="5586464" y="4155182"/>
            <a:ext cx="2858437" cy="2450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6398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After lunch remember to mention </a:t>
            </a:r>
          </a:p>
          <a:p>
            <a:r>
              <a:rPr lang="en-US" dirty="0" err="1" smtClean="0"/>
              <a:t>Libaries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9544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" name="Picture 2" descr="GIF RGB 150 Pixels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4758" y="5534041"/>
            <a:ext cx="1172042" cy="97670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435912" y="634950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962" y="5733075"/>
            <a:ext cx="2877988" cy="723858"/>
          </a:xfrm>
          <a:prstGeom prst="rect">
            <a:avLst/>
          </a:prstGeom>
        </p:spPr>
      </p:pic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Link to survey:</a:t>
            </a:r>
            <a:endParaRPr lang="en-GB" dirty="0"/>
          </a:p>
        </p:txBody>
      </p:sp>
      <p:pic>
        <p:nvPicPr>
          <p:cNvPr id="2" name="Picture 1" descr="r-studio-with-script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9827583" cy="6875896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97688" y="4192753"/>
            <a:ext cx="4664600" cy="2526081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/>
        </p:nvSpPr>
        <p:spPr>
          <a:xfrm>
            <a:off x="97688" y="673442"/>
            <a:ext cx="4664600" cy="3454180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4884398" y="695588"/>
            <a:ext cx="3802402" cy="2202704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4884398" y="2983537"/>
            <a:ext cx="3802402" cy="3735297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/>
          <p:cNvSpPr txBox="1"/>
          <p:nvPr/>
        </p:nvSpPr>
        <p:spPr>
          <a:xfrm>
            <a:off x="457200" y="4648469"/>
            <a:ext cx="3794278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rgbClr val="FF0000"/>
                </a:solidFill>
              </a:rPr>
              <a:t>This is the console where you can type in commands</a:t>
            </a:r>
            <a:endParaRPr lang="en-GB" sz="1200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440181" y="4416828"/>
            <a:ext cx="23607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 smtClean="0">
                <a:solidFill>
                  <a:srgbClr val="FF0000"/>
                </a:solidFill>
              </a:rPr>
              <a:t>Here will show either your files (the files tab) or your plots (the plots tab)</a:t>
            </a:r>
            <a:endParaRPr lang="en-GB" sz="1200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220072" y="1484784"/>
            <a:ext cx="2365777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rgbClr val="FF0000"/>
                </a:solidFill>
              </a:rPr>
              <a:t>This lists the variables you have</a:t>
            </a:r>
            <a:endParaRPr lang="en-GB" sz="1200" dirty="0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78826" y="1498684"/>
            <a:ext cx="2531462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rgbClr val="FF0000"/>
                </a:solidFill>
              </a:rPr>
              <a:t>This is where you can write scripts</a:t>
            </a:r>
            <a:endParaRPr lang="en-GB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03406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" name="Picture 2" descr="GIF RGB 150 Pixels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4758" y="5534041"/>
            <a:ext cx="1172042" cy="97670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435912" y="634950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962" y="5733075"/>
            <a:ext cx="2877988" cy="723858"/>
          </a:xfrm>
          <a:prstGeom prst="rect">
            <a:avLst/>
          </a:prstGeom>
        </p:spPr>
      </p:pic>
      <p:pic>
        <p:nvPicPr>
          <p:cNvPr id="2" name="Picture 1" descr="Screen Shot 2015-01-21 at 11.14.22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074"/>
          <a:stretch/>
        </p:blipFill>
        <p:spPr>
          <a:xfrm>
            <a:off x="0" y="-141117"/>
            <a:ext cx="8798801" cy="699911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46987" y="3687307"/>
            <a:ext cx="322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Ctrl-Enter to run line/selection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96970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RStudio</a:t>
            </a:r>
            <a:r>
              <a:rPr lang="en-US" dirty="0" smtClean="0"/>
              <a:t> supports projects</a:t>
            </a:r>
          </a:p>
          <a:p>
            <a:r>
              <a:rPr lang="en-US" dirty="0" smtClean="0"/>
              <a:t>Ties together the workspace (data) and script files.</a:t>
            </a:r>
          </a:p>
          <a:p>
            <a:r>
              <a:rPr lang="en-US" dirty="0" smtClean="0"/>
              <a:t>Saves as a .</a:t>
            </a:r>
            <a:r>
              <a:rPr lang="en-US" dirty="0" err="1" smtClean="0"/>
              <a:t>RProj</a:t>
            </a:r>
            <a:r>
              <a:rPr lang="en-US" dirty="0" smtClean="0"/>
              <a:t> file</a:t>
            </a:r>
          </a:p>
          <a:p>
            <a:r>
              <a:rPr lang="en-US" dirty="0" smtClean="0"/>
              <a:t>Use a project when you start the next section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90614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recap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Useful tips</a:t>
            </a:r>
            <a:endParaRPr lang="en-US" dirty="0">
              <a:latin typeface="Courier New"/>
              <a:cs typeface="Courier New"/>
            </a:endParaRPr>
          </a:p>
          <a:p>
            <a:pPr lvl="1"/>
            <a:r>
              <a:rPr lang="en-US" sz="3200" dirty="0"/>
              <a:t>Up </a:t>
            </a:r>
            <a:r>
              <a:rPr lang="en-US" sz="3200" dirty="0" smtClean="0"/>
              <a:t>arrow in the console shows you the previous command</a:t>
            </a:r>
          </a:p>
          <a:p>
            <a:pPr lvl="1"/>
            <a:r>
              <a:rPr lang="en-US" sz="3200" dirty="0" smtClean="0"/>
              <a:t>History contains a history of all commands</a:t>
            </a:r>
          </a:p>
          <a:p>
            <a:pPr lvl="1"/>
            <a:r>
              <a:rPr lang="en-US" sz="3200" dirty="0" smtClean="0"/>
              <a:t>Plot window has a back arrow, and an export option</a:t>
            </a:r>
          </a:p>
          <a:p>
            <a:pPr lvl="1"/>
            <a:r>
              <a:rPr lang="en-US" sz="3200" dirty="0" smtClean="0"/>
              <a:t>Scripts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1451580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debugging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14508"/>
            <a:ext cx="8229600" cy="4811655"/>
          </a:xfrm>
        </p:spPr>
        <p:txBody>
          <a:bodyPr/>
          <a:lstStyle/>
          <a:p>
            <a:r>
              <a:rPr lang="en-US" sz="3200" dirty="0" smtClean="0"/>
              <a:t>R error messages can be cryptic</a:t>
            </a:r>
          </a:p>
          <a:p>
            <a:r>
              <a:rPr lang="en-US" dirty="0" smtClean="0"/>
              <a:t>Remember</a:t>
            </a:r>
          </a:p>
          <a:p>
            <a:pPr lvl="1"/>
            <a:r>
              <a:rPr lang="en-US" dirty="0" smtClean="0"/>
              <a:t>case sensitive</a:t>
            </a:r>
          </a:p>
          <a:p>
            <a:pPr lvl="1"/>
            <a:r>
              <a:rPr lang="en-US" dirty="0" smtClean="0"/>
              <a:t>picky about , [ ] ( )</a:t>
            </a:r>
          </a:p>
          <a:p>
            <a:pPr lvl="1"/>
            <a:r>
              <a:rPr lang="en-US" dirty="0" smtClean="0"/>
              <a:t>typos</a:t>
            </a:r>
          </a:p>
          <a:p>
            <a:r>
              <a:rPr lang="en-GB" sz="2800" dirty="0" smtClean="0">
                <a:latin typeface="Courier New"/>
                <a:ea typeface="Times New Roman"/>
              </a:rPr>
              <a:t>Error </a:t>
            </a:r>
            <a:r>
              <a:rPr lang="en-GB" sz="2800" dirty="0">
                <a:latin typeface="Courier New"/>
                <a:ea typeface="Times New Roman"/>
              </a:rPr>
              <a:t>in </a:t>
            </a:r>
            <a:r>
              <a:rPr lang="en-GB" sz="2800" dirty="0" err="1">
                <a:latin typeface="Courier New"/>
                <a:ea typeface="Times New Roman"/>
              </a:rPr>
              <a:t>getinfo.shape</a:t>
            </a:r>
            <a:r>
              <a:rPr lang="en-GB" sz="2800" dirty="0">
                <a:latin typeface="Courier New"/>
                <a:ea typeface="Times New Roman"/>
              </a:rPr>
              <a:t>(</a:t>
            </a:r>
            <a:r>
              <a:rPr lang="en-GB" sz="2800" dirty="0" err="1">
                <a:latin typeface="Courier New"/>
                <a:ea typeface="Times New Roman"/>
              </a:rPr>
              <a:t>fn</a:t>
            </a:r>
            <a:r>
              <a:rPr lang="en-GB" sz="2800" dirty="0">
                <a:latin typeface="Courier New"/>
                <a:ea typeface="Times New Roman"/>
              </a:rPr>
              <a:t>) : Error opening SHP file</a:t>
            </a:r>
            <a:r>
              <a:rPr lang="en-GB" sz="2800" dirty="0"/>
              <a:t> </a:t>
            </a:r>
            <a:r>
              <a:rPr lang="en-GB" sz="2800" i="1" dirty="0" smtClean="0"/>
              <a:t>can’t find </a:t>
            </a:r>
            <a:r>
              <a:rPr lang="en-GB" sz="2800" i="1" dirty="0" err="1" smtClean="0"/>
              <a:t>shapefile</a:t>
            </a:r>
            <a:endParaRPr lang="en-GB" sz="2800" dirty="0" smtClean="0"/>
          </a:p>
          <a:p>
            <a:r>
              <a:rPr lang="en-GB" sz="2800" dirty="0">
                <a:latin typeface="Courier New"/>
                <a:ea typeface="Times New Roman"/>
              </a:rPr>
              <a:t>Error: could not find function "</a:t>
            </a:r>
            <a:r>
              <a:rPr lang="en-GB" sz="2800" dirty="0" err="1" smtClean="0">
                <a:latin typeface="Courier New"/>
                <a:ea typeface="Times New Roman"/>
              </a:rPr>
              <a:t>readShapeSpatial</a:t>
            </a:r>
            <a:r>
              <a:rPr lang="en-GB" sz="2800" dirty="0" smtClean="0">
                <a:latin typeface="Courier New"/>
                <a:ea typeface="Times New Roman"/>
              </a:rPr>
              <a:t>”</a:t>
            </a:r>
            <a:r>
              <a:rPr lang="en-GB" sz="2800" dirty="0" smtClean="0"/>
              <a:t> </a:t>
            </a:r>
            <a:r>
              <a:rPr lang="en-GB" sz="2800" i="1" dirty="0" smtClean="0"/>
              <a:t>can’t find function</a:t>
            </a:r>
            <a:endParaRPr lang="en-GB" sz="2800" dirty="0"/>
          </a:p>
          <a:p>
            <a:r>
              <a:rPr lang="en-GB" sz="2800" dirty="0" smtClean="0"/>
              <a:t>See glossary </a:t>
            </a:r>
            <a:r>
              <a:rPr lang="en-GB" sz="2800" dirty="0" err="1" smtClean="0"/>
              <a:t>helpsheet</a:t>
            </a:r>
            <a:r>
              <a:rPr lang="en-GB" sz="2800" dirty="0" smtClean="0"/>
              <a:t> – and let me know what to add!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7950257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b="1" smtClean="0"/>
              <a:t>Types of questions a GIS can answer</a:t>
            </a:r>
            <a:endParaRPr lang="en-US" b="1" smtClean="0"/>
          </a:p>
        </p:txBody>
      </p:sp>
      <p:pic>
        <p:nvPicPr>
          <p:cNvPr id="23555" name="Picture 4" descr="Lecture1d-quest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0" y="1640532"/>
            <a:ext cx="9102911" cy="3953770"/>
          </a:xfrm>
        </p:spPr>
      </p:pic>
      <p:sp>
        <p:nvSpPr>
          <p:cNvPr id="23556" name="Text Box 6"/>
          <p:cNvSpPr txBox="1">
            <a:spLocks noChangeArrowheads="1"/>
          </p:cNvSpPr>
          <p:nvPr/>
        </p:nvSpPr>
        <p:spPr bwMode="auto">
          <a:xfrm>
            <a:off x="2843213" y="6533562"/>
            <a:ext cx="3240087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0" tIns="45715" rIns="91430" bIns="45715">
            <a:spAutoFit/>
          </a:bodyPr>
          <a:lstStyle/>
          <a:p>
            <a:pPr>
              <a:spcBef>
                <a:spcPct val="50000"/>
              </a:spcBef>
            </a:pPr>
            <a:r>
              <a:rPr lang="en-GB" sz="1400" dirty="0"/>
              <a:t>Source: </a:t>
            </a:r>
            <a:r>
              <a:rPr lang="en-GB" sz="1400" dirty="0" err="1"/>
              <a:t>Kraak</a:t>
            </a:r>
            <a:r>
              <a:rPr lang="en-GB" sz="1400" dirty="0"/>
              <a:t> &amp; </a:t>
            </a:r>
            <a:r>
              <a:rPr lang="en-GB" sz="1400" dirty="0" err="1"/>
              <a:t>Ormeling</a:t>
            </a:r>
            <a:r>
              <a:rPr lang="en-GB" sz="1400" dirty="0"/>
              <a:t> (2003) p.7.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0983726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7712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 of the day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178622"/>
            <a:ext cx="8229600" cy="5540212"/>
          </a:xfrm>
        </p:spPr>
        <p:txBody>
          <a:bodyPr>
            <a:normAutofit fontScale="92500"/>
          </a:bodyPr>
          <a:lstStyle/>
          <a:p>
            <a:pPr lvl="0"/>
            <a:r>
              <a:rPr lang="en-GB" strike="sngStrike" dirty="0"/>
              <a:t>9:45am </a:t>
            </a:r>
            <a:r>
              <a:rPr lang="en-GB" strike="sngStrike" dirty="0" smtClean="0"/>
              <a:t>- </a:t>
            </a:r>
            <a:r>
              <a:rPr lang="en-GB" strike="sngStrike" dirty="0"/>
              <a:t>10:15am – What is GIS &amp; R?</a:t>
            </a:r>
            <a:endParaRPr lang="en-US" strike="sngStrike" dirty="0"/>
          </a:p>
          <a:p>
            <a:pPr lvl="0"/>
            <a:r>
              <a:rPr lang="en-GB" strike="sngStrike" dirty="0"/>
              <a:t>10:15am </a:t>
            </a:r>
            <a:r>
              <a:rPr lang="en-GB" strike="sngStrike" dirty="0" smtClean="0"/>
              <a:t>- 11am </a:t>
            </a:r>
            <a:r>
              <a:rPr lang="en-GB" strike="sngStrike" dirty="0"/>
              <a:t>– </a:t>
            </a:r>
            <a:r>
              <a:rPr lang="en-GB" strike="sngStrike" dirty="0" err="1" smtClean="0"/>
              <a:t>Prac</a:t>
            </a:r>
            <a:r>
              <a:rPr lang="en-GB" strike="sngStrike" dirty="0" smtClean="0"/>
              <a:t>. </a:t>
            </a:r>
            <a:r>
              <a:rPr lang="en-GB" strike="sngStrike" dirty="0"/>
              <a:t>1 </a:t>
            </a:r>
            <a:r>
              <a:rPr lang="en-GB" i="1" strike="sngStrike" dirty="0"/>
              <a:t>Intro to GIS &amp; R</a:t>
            </a:r>
            <a:r>
              <a:rPr lang="en-GB" strike="sngStrike" dirty="0"/>
              <a:t> </a:t>
            </a:r>
            <a:endParaRPr lang="en-US" strike="sngStrike" dirty="0"/>
          </a:p>
          <a:p>
            <a:pPr lvl="0"/>
            <a:r>
              <a:rPr lang="en-GB" strike="sngStrike" dirty="0"/>
              <a:t>11:00am - 11:30am – Classification</a:t>
            </a:r>
            <a:endParaRPr lang="en-US" strike="sngStrike" dirty="0"/>
          </a:p>
          <a:p>
            <a:pPr lvl="0"/>
            <a:r>
              <a:rPr lang="en-GB" dirty="0"/>
              <a:t>11:45am - 12:30pm – </a:t>
            </a:r>
            <a:r>
              <a:rPr lang="en-GB" dirty="0" err="1" smtClean="0"/>
              <a:t>Prac</a:t>
            </a:r>
            <a:r>
              <a:rPr lang="en-GB" dirty="0" smtClean="0"/>
              <a:t>. </a:t>
            </a:r>
            <a:r>
              <a:rPr lang="en-GB" dirty="0"/>
              <a:t>1 </a:t>
            </a:r>
            <a:r>
              <a:rPr lang="en-GB" i="1" dirty="0"/>
              <a:t>Intro to GIS &amp; </a:t>
            </a:r>
            <a:r>
              <a:rPr lang="en-GB" i="1" dirty="0" smtClean="0"/>
              <a:t>R</a:t>
            </a:r>
            <a:endParaRPr lang="en-US" dirty="0"/>
          </a:p>
          <a:p>
            <a:pPr lvl="0"/>
            <a:r>
              <a:rPr lang="en-GB" dirty="0"/>
              <a:t>12:30pm </a:t>
            </a:r>
            <a:r>
              <a:rPr lang="en-GB" dirty="0" smtClean="0"/>
              <a:t>- </a:t>
            </a:r>
            <a:r>
              <a:rPr lang="en-GB" dirty="0"/>
              <a:t>1:30pm – Lunch</a:t>
            </a:r>
            <a:endParaRPr lang="en-US" dirty="0"/>
          </a:p>
          <a:p>
            <a:pPr lvl="0"/>
            <a:r>
              <a:rPr lang="en-GB" dirty="0"/>
              <a:t>1:30pm </a:t>
            </a:r>
            <a:r>
              <a:rPr lang="en-GB" dirty="0" smtClean="0"/>
              <a:t>- </a:t>
            </a:r>
            <a:r>
              <a:rPr lang="en-GB" dirty="0"/>
              <a:t>1:45pm – Recap and Making Maps</a:t>
            </a:r>
            <a:endParaRPr lang="en-US" dirty="0"/>
          </a:p>
          <a:p>
            <a:pPr lvl="0"/>
            <a:r>
              <a:rPr lang="en-GB" dirty="0" smtClean="0"/>
              <a:t>1:45pm - 3:00pm – Practical 2 </a:t>
            </a:r>
            <a:r>
              <a:rPr lang="en-GB" i="1" dirty="0" smtClean="0"/>
              <a:t>Analysis</a:t>
            </a:r>
            <a:endParaRPr lang="en-US" i="1" dirty="0" smtClean="0"/>
          </a:p>
          <a:p>
            <a:pPr lvl="0"/>
            <a:r>
              <a:rPr lang="en-GB" dirty="0" smtClean="0"/>
              <a:t>3:00pm - 3:15pm – Coffee</a:t>
            </a:r>
            <a:endParaRPr lang="en-US" dirty="0" smtClean="0"/>
          </a:p>
          <a:p>
            <a:pPr lvl="0"/>
            <a:r>
              <a:rPr lang="en-GB" dirty="0" smtClean="0"/>
              <a:t>3:15pm </a:t>
            </a:r>
            <a:r>
              <a:rPr lang="en-GB" dirty="0"/>
              <a:t>- 4pm/4:30pm – Practical 2 </a:t>
            </a:r>
            <a:r>
              <a:rPr lang="en-GB" i="1" dirty="0" smtClean="0"/>
              <a:t>BYOD</a:t>
            </a:r>
            <a:endParaRPr lang="en-US" i="1" dirty="0"/>
          </a:p>
        </p:txBody>
      </p:sp>
      <p:sp>
        <p:nvSpPr>
          <p:cNvPr id="7" name="TextBox 6"/>
          <p:cNvSpPr txBox="1"/>
          <p:nvPr/>
        </p:nvSpPr>
        <p:spPr>
          <a:xfrm>
            <a:off x="6435912" y="634950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151834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 of the day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178622"/>
            <a:ext cx="8229600" cy="5170880"/>
          </a:xfrm>
        </p:spPr>
        <p:txBody>
          <a:bodyPr>
            <a:normAutofit fontScale="92500"/>
          </a:bodyPr>
          <a:lstStyle/>
          <a:p>
            <a:pPr lvl="0"/>
            <a:r>
              <a:rPr lang="en-GB" strike="sngStrike" dirty="0"/>
              <a:t>10</a:t>
            </a:r>
            <a:r>
              <a:rPr lang="en-GB" strike="sngStrike" dirty="0" smtClean="0"/>
              <a:t>:00am </a:t>
            </a:r>
            <a:r>
              <a:rPr lang="en-GB" strike="sngStrike" dirty="0"/>
              <a:t>-</a:t>
            </a:r>
            <a:r>
              <a:rPr lang="en-GB" strike="sngStrike" dirty="0" smtClean="0"/>
              <a:t> </a:t>
            </a:r>
            <a:r>
              <a:rPr lang="en-GB" strike="sngStrike" dirty="0"/>
              <a:t>10</a:t>
            </a:r>
            <a:r>
              <a:rPr lang="en-GB" strike="sngStrike" dirty="0" smtClean="0"/>
              <a:t>:25am </a:t>
            </a:r>
            <a:r>
              <a:rPr lang="en-GB" strike="sngStrike" dirty="0"/>
              <a:t>– What is GIS &amp; R?</a:t>
            </a:r>
          </a:p>
          <a:p>
            <a:pPr lvl="0"/>
            <a:r>
              <a:rPr lang="en-GB" strike="sngStrike" dirty="0"/>
              <a:t>10</a:t>
            </a:r>
            <a:r>
              <a:rPr lang="en-GB" strike="sngStrike" dirty="0" smtClean="0"/>
              <a:t>:25am </a:t>
            </a:r>
            <a:r>
              <a:rPr lang="en-GB" strike="sngStrike" dirty="0"/>
              <a:t>-</a:t>
            </a:r>
            <a:r>
              <a:rPr lang="en-GB" strike="sngStrike" dirty="0" smtClean="0"/>
              <a:t> </a:t>
            </a:r>
            <a:r>
              <a:rPr lang="en-GB" strike="sngStrike" dirty="0"/>
              <a:t>11:15am – </a:t>
            </a:r>
            <a:r>
              <a:rPr lang="en-GB" strike="sngStrike" dirty="0" err="1" smtClean="0"/>
              <a:t>Prac</a:t>
            </a:r>
            <a:r>
              <a:rPr lang="en-GB" strike="sngStrike" dirty="0" smtClean="0"/>
              <a:t>. 1 </a:t>
            </a:r>
            <a:r>
              <a:rPr lang="en-GB" i="1" strike="sngStrike" dirty="0"/>
              <a:t>Intro to </a:t>
            </a:r>
            <a:r>
              <a:rPr lang="en-GB" i="1" strike="sngStrike" dirty="0" smtClean="0"/>
              <a:t>GIS &amp; R</a:t>
            </a:r>
            <a:endParaRPr lang="en-GB" i="1" strike="sngStrike" dirty="0"/>
          </a:p>
          <a:p>
            <a:pPr lvl="0"/>
            <a:r>
              <a:rPr lang="en-GB" strike="sngStrike" dirty="0"/>
              <a:t>11:15am </a:t>
            </a:r>
            <a:r>
              <a:rPr lang="en-GB" strike="sngStrike" dirty="0" smtClean="0"/>
              <a:t>- </a:t>
            </a:r>
            <a:r>
              <a:rPr lang="en-GB" strike="sngStrike" dirty="0"/>
              <a:t>11:45am – Classification</a:t>
            </a:r>
          </a:p>
          <a:p>
            <a:r>
              <a:rPr lang="en-GB" dirty="0"/>
              <a:t>11:45am </a:t>
            </a:r>
            <a:r>
              <a:rPr lang="en-GB" dirty="0" smtClean="0"/>
              <a:t>- </a:t>
            </a:r>
            <a:r>
              <a:rPr lang="en-GB" dirty="0"/>
              <a:t>12:30pm – </a:t>
            </a:r>
            <a:r>
              <a:rPr lang="en-GB" dirty="0" err="1" smtClean="0"/>
              <a:t>Prac</a:t>
            </a:r>
            <a:r>
              <a:rPr lang="en-GB" dirty="0" smtClean="0"/>
              <a:t>. 1 </a:t>
            </a:r>
            <a:r>
              <a:rPr lang="en-GB" i="1" dirty="0"/>
              <a:t>Intro to GIS &amp; </a:t>
            </a:r>
            <a:r>
              <a:rPr lang="en-GB" i="1" dirty="0" smtClean="0"/>
              <a:t>R</a:t>
            </a:r>
            <a:endParaRPr lang="en-GB" i="1" dirty="0"/>
          </a:p>
          <a:p>
            <a:pPr lvl="0"/>
            <a:r>
              <a:rPr lang="en-GB" sz="3000" i="1" dirty="0"/>
              <a:t>12:30pm </a:t>
            </a:r>
            <a:r>
              <a:rPr lang="en-GB" sz="3000" i="1" dirty="0" smtClean="0"/>
              <a:t>- </a:t>
            </a:r>
            <a:r>
              <a:rPr lang="en-GB" sz="3000" i="1" dirty="0"/>
              <a:t>1:15pm – Lunch</a:t>
            </a:r>
          </a:p>
          <a:p>
            <a:pPr lvl="0"/>
            <a:r>
              <a:rPr lang="en-GB" dirty="0"/>
              <a:t>1:15pm </a:t>
            </a:r>
            <a:r>
              <a:rPr lang="en-GB" dirty="0" smtClean="0"/>
              <a:t>- 1:45pm – Recap and Making Maps</a:t>
            </a:r>
          </a:p>
          <a:p>
            <a:pPr lvl="0"/>
            <a:r>
              <a:rPr lang="en-GB" dirty="0" smtClean="0"/>
              <a:t>1:45pm - 3:00pm </a:t>
            </a:r>
            <a:r>
              <a:rPr lang="en-GB" dirty="0"/>
              <a:t>– </a:t>
            </a:r>
            <a:r>
              <a:rPr lang="en-GB" dirty="0" err="1" smtClean="0"/>
              <a:t>Prac</a:t>
            </a:r>
            <a:r>
              <a:rPr lang="en-GB" dirty="0" smtClean="0"/>
              <a:t>. 2 </a:t>
            </a:r>
            <a:r>
              <a:rPr lang="en-GB" i="1" dirty="0" smtClean="0"/>
              <a:t>Analysis</a:t>
            </a:r>
            <a:endParaRPr lang="en-GB" i="1" dirty="0"/>
          </a:p>
          <a:p>
            <a:pPr lvl="0"/>
            <a:r>
              <a:rPr lang="en-GB" i="1" dirty="0" smtClean="0"/>
              <a:t>3:00pm - </a:t>
            </a:r>
            <a:r>
              <a:rPr lang="en-GB" i="1" dirty="0"/>
              <a:t>3</a:t>
            </a:r>
            <a:r>
              <a:rPr lang="en-GB" i="1" dirty="0" smtClean="0"/>
              <a:t>:15pm </a:t>
            </a:r>
            <a:r>
              <a:rPr lang="en-GB" i="1" dirty="0"/>
              <a:t>– </a:t>
            </a:r>
            <a:r>
              <a:rPr lang="en-GB" i="1" dirty="0" smtClean="0"/>
              <a:t>Coffee</a:t>
            </a:r>
            <a:endParaRPr lang="en-GB" i="1" dirty="0"/>
          </a:p>
          <a:p>
            <a:pPr lvl="0"/>
            <a:r>
              <a:rPr lang="en-GB" dirty="0"/>
              <a:t>3</a:t>
            </a:r>
            <a:r>
              <a:rPr lang="en-GB" dirty="0" smtClean="0"/>
              <a:t>:15pm </a:t>
            </a:r>
            <a:r>
              <a:rPr lang="en-GB" i="1" dirty="0" smtClean="0"/>
              <a:t>-</a:t>
            </a:r>
            <a:r>
              <a:rPr lang="en-GB" dirty="0" smtClean="0"/>
              <a:t> 4pm/4:30pm </a:t>
            </a:r>
            <a:r>
              <a:rPr lang="en-GB" dirty="0"/>
              <a:t>– </a:t>
            </a:r>
            <a:r>
              <a:rPr lang="en-GB" dirty="0" err="1" smtClean="0"/>
              <a:t>Prac</a:t>
            </a:r>
            <a:r>
              <a:rPr lang="en-GB" dirty="0" smtClean="0"/>
              <a:t>. 2 </a:t>
            </a:r>
            <a:r>
              <a:rPr lang="en-GB" i="1" dirty="0" smtClean="0"/>
              <a:t>BYOD</a:t>
            </a:r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6435912" y="634950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637282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Lunch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Save </a:t>
            </a:r>
            <a:r>
              <a:rPr lang="en-GB" smtClean="0"/>
              <a:t>your files!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67228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 of the day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178622"/>
            <a:ext cx="8229600" cy="5540212"/>
          </a:xfrm>
        </p:spPr>
        <p:txBody>
          <a:bodyPr>
            <a:normAutofit fontScale="92500"/>
          </a:bodyPr>
          <a:lstStyle/>
          <a:p>
            <a:pPr lvl="0"/>
            <a:r>
              <a:rPr lang="en-GB" strike="sngStrike" dirty="0"/>
              <a:t>9:45am </a:t>
            </a:r>
            <a:r>
              <a:rPr lang="en-GB" strike="sngStrike" dirty="0" smtClean="0"/>
              <a:t>- </a:t>
            </a:r>
            <a:r>
              <a:rPr lang="en-GB" strike="sngStrike" dirty="0"/>
              <a:t>10:15am – What is GIS &amp; R?</a:t>
            </a:r>
            <a:endParaRPr lang="en-US" strike="sngStrike" dirty="0"/>
          </a:p>
          <a:p>
            <a:pPr lvl="0"/>
            <a:r>
              <a:rPr lang="en-GB" strike="sngStrike" dirty="0"/>
              <a:t>10:15am </a:t>
            </a:r>
            <a:r>
              <a:rPr lang="en-GB" strike="sngStrike" dirty="0" smtClean="0"/>
              <a:t>- 11am </a:t>
            </a:r>
            <a:r>
              <a:rPr lang="en-GB" strike="sngStrike" dirty="0"/>
              <a:t>– </a:t>
            </a:r>
            <a:r>
              <a:rPr lang="en-GB" strike="sngStrike" dirty="0" err="1" smtClean="0"/>
              <a:t>Prac</a:t>
            </a:r>
            <a:r>
              <a:rPr lang="en-GB" strike="sngStrike" dirty="0" smtClean="0"/>
              <a:t>. </a:t>
            </a:r>
            <a:r>
              <a:rPr lang="en-GB" strike="sngStrike" dirty="0"/>
              <a:t>1 </a:t>
            </a:r>
            <a:r>
              <a:rPr lang="en-GB" i="1" strike="sngStrike" dirty="0"/>
              <a:t>Intro to GIS &amp; R</a:t>
            </a:r>
            <a:r>
              <a:rPr lang="en-GB" strike="sngStrike" dirty="0"/>
              <a:t> </a:t>
            </a:r>
            <a:endParaRPr lang="en-US" strike="sngStrike" dirty="0"/>
          </a:p>
          <a:p>
            <a:pPr lvl="0"/>
            <a:r>
              <a:rPr lang="en-GB" strike="sngStrike" dirty="0"/>
              <a:t>11:00am - 11:30am – Classification</a:t>
            </a:r>
            <a:endParaRPr lang="en-US" strike="sngStrike" dirty="0"/>
          </a:p>
          <a:p>
            <a:pPr lvl="0"/>
            <a:r>
              <a:rPr lang="en-GB" strike="sngStrike" dirty="0"/>
              <a:t>11:45am - 12:30pm – </a:t>
            </a:r>
            <a:r>
              <a:rPr lang="en-GB" strike="sngStrike" dirty="0" err="1" smtClean="0"/>
              <a:t>Prac</a:t>
            </a:r>
            <a:r>
              <a:rPr lang="en-GB" strike="sngStrike" dirty="0" smtClean="0"/>
              <a:t>. </a:t>
            </a:r>
            <a:r>
              <a:rPr lang="en-GB" strike="sngStrike" dirty="0"/>
              <a:t>1 </a:t>
            </a:r>
            <a:r>
              <a:rPr lang="en-GB" i="1" strike="sngStrike" dirty="0"/>
              <a:t>Intro to GIS &amp; </a:t>
            </a:r>
            <a:r>
              <a:rPr lang="en-GB" i="1" strike="sngStrike" dirty="0" smtClean="0"/>
              <a:t>R</a:t>
            </a:r>
            <a:endParaRPr lang="en-US" strike="sngStrike" dirty="0"/>
          </a:p>
          <a:p>
            <a:pPr lvl="0"/>
            <a:r>
              <a:rPr lang="en-GB" strike="sngStrike" dirty="0"/>
              <a:t>12:30pm </a:t>
            </a:r>
            <a:r>
              <a:rPr lang="en-GB" strike="sngStrike" dirty="0" smtClean="0"/>
              <a:t>- </a:t>
            </a:r>
            <a:r>
              <a:rPr lang="en-GB" strike="sngStrike" dirty="0"/>
              <a:t>1:30pm – Lunch</a:t>
            </a:r>
            <a:endParaRPr lang="en-US" strike="sngStrike" dirty="0"/>
          </a:p>
          <a:p>
            <a:pPr lvl="0"/>
            <a:r>
              <a:rPr lang="en-GB" dirty="0"/>
              <a:t>1:30pm </a:t>
            </a:r>
            <a:r>
              <a:rPr lang="en-GB" dirty="0" smtClean="0"/>
              <a:t>- </a:t>
            </a:r>
            <a:r>
              <a:rPr lang="en-GB" dirty="0"/>
              <a:t>1:45pm – Recap and Making Maps</a:t>
            </a:r>
            <a:endParaRPr lang="en-US" dirty="0"/>
          </a:p>
          <a:p>
            <a:pPr lvl="0"/>
            <a:r>
              <a:rPr lang="en-GB" dirty="0" smtClean="0"/>
              <a:t>1:45pm - 3:00pm – Practical 2 </a:t>
            </a:r>
            <a:r>
              <a:rPr lang="en-GB" i="1" dirty="0" smtClean="0"/>
              <a:t>Analysis</a:t>
            </a:r>
            <a:endParaRPr lang="en-US" i="1" dirty="0" smtClean="0"/>
          </a:p>
          <a:p>
            <a:pPr lvl="0"/>
            <a:r>
              <a:rPr lang="en-GB" dirty="0" smtClean="0"/>
              <a:t>3:00pm - 3:15pm – Coffee</a:t>
            </a:r>
            <a:endParaRPr lang="en-US" dirty="0" smtClean="0"/>
          </a:p>
          <a:p>
            <a:pPr lvl="0"/>
            <a:r>
              <a:rPr lang="en-GB" dirty="0" smtClean="0"/>
              <a:t>3:15pm </a:t>
            </a:r>
            <a:r>
              <a:rPr lang="en-GB" dirty="0"/>
              <a:t>- 4pm/4:30pm – Practical 2 </a:t>
            </a:r>
            <a:r>
              <a:rPr lang="en-GB" i="1" dirty="0" smtClean="0"/>
              <a:t>BYOD</a:t>
            </a:r>
            <a:endParaRPr lang="en-US" i="1" dirty="0"/>
          </a:p>
        </p:txBody>
      </p:sp>
      <p:sp>
        <p:nvSpPr>
          <p:cNvPr id="7" name="TextBox 6"/>
          <p:cNvSpPr txBox="1"/>
          <p:nvPr/>
        </p:nvSpPr>
        <p:spPr>
          <a:xfrm>
            <a:off x="6435912" y="634950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576435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 of the day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178622"/>
            <a:ext cx="8229600" cy="5170880"/>
          </a:xfrm>
        </p:spPr>
        <p:txBody>
          <a:bodyPr>
            <a:normAutofit fontScale="92500"/>
          </a:bodyPr>
          <a:lstStyle/>
          <a:p>
            <a:pPr lvl="0"/>
            <a:r>
              <a:rPr lang="en-GB" strike="sngStrike" dirty="0"/>
              <a:t>10</a:t>
            </a:r>
            <a:r>
              <a:rPr lang="en-GB" strike="sngStrike" dirty="0" smtClean="0"/>
              <a:t>:00am </a:t>
            </a:r>
            <a:r>
              <a:rPr lang="en-GB" strike="sngStrike" dirty="0"/>
              <a:t>-</a:t>
            </a:r>
            <a:r>
              <a:rPr lang="en-GB" strike="sngStrike" dirty="0" smtClean="0"/>
              <a:t> </a:t>
            </a:r>
            <a:r>
              <a:rPr lang="en-GB" strike="sngStrike" dirty="0"/>
              <a:t>10</a:t>
            </a:r>
            <a:r>
              <a:rPr lang="en-GB" strike="sngStrike" dirty="0" smtClean="0"/>
              <a:t>:25am </a:t>
            </a:r>
            <a:r>
              <a:rPr lang="en-GB" strike="sngStrike" dirty="0"/>
              <a:t>– What is GIS &amp; R?</a:t>
            </a:r>
          </a:p>
          <a:p>
            <a:pPr lvl="0"/>
            <a:r>
              <a:rPr lang="en-GB" strike="sngStrike" dirty="0"/>
              <a:t>10</a:t>
            </a:r>
            <a:r>
              <a:rPr lang="en-GB" strike="sngStrike" dirty="0" smtClean="0"/>
              <a:t>:25am </a:t>
            </a:r>
            <a:r>
              <a:rPr lang="en-GB" strike="sngStrike" dirty="0"/>
              <a:t>-</a:t>
            </a:r>
            <a:r>
              <a:rPr lang="en-GB" strike="sngStrike" dirty="0" smtClean="0"/>
              <a:t> </a:t>
            </a:r>
            <a:r>
              <a:rPr lang="en-GB" strike="sngStrike" dirty="0"/>
              <a:t>11:15am – </a:t>
            </a:r>
            <a:r>
              <a:rPr lang="en-GB" strike="sngStrike" dirty="0" err="1" smtClean="0"/>
              <a:t>Prac</a:t>
            </a:r>
            <a:r>
              <a:rPr lang="en-GB" strike="sngStrike" dirty="0" smtClean="0"/>
              <a:t>. 1 </a:t>
            </a:r>
            <a:r>
              <a:rPr lang="en-GB" i="1" strike="sngStrike" dirty="0"/>
              <a:t>Intro to </a:t>
            </a:r>
            <a:r>
              <a:rPr lang="en-GB" i="1" strike="sngStrike" dirty="0" smtClean="0"/>
              <a:t>GIS &amp; R</a:t>
            </a:r>
            <a:endParaRPr lang="en-GB" i="1" strike="sngStrike" dirty="0"/>
          </a:p>
          <a:p>
            <a:pPr lvl="0"/>
            <a:r>
              <a:rPr lang="en-GB" strike="sngStrike" dirty="0"/>
              <a:t>11:15am </a:t>
            </a:r>
            <a:r>
              <a:rPr lang="en-GB" strike="sngStrike" dirty="0" smtClean="0"/>
              <a:t>- </a:t>
            </a:r>
            <a:r>
              <a:rPr lang="en-GB" strike="sngStrike" dirty="0"/>
              <a:t>11:45am – Classification</a:t>
            </a:r>
          </a:p>
          <a:p>
            <a:r>
              <a:rPr lang="en-GB" strike="sngStrike" dirty="0"/>
              <a:t>11:45am </a:t>
            </a:r>
            <a:r>
              <a:rPr lang="en-GB" strike="sngStrike" dirty="0" smtClean="0"/>
              <a:t>- </a:t>
            </a:r>
            <a:r>
              <a:rPr lang="en-GB" strike="sngStrike" dirty="0"/>
              <a:t>12:30pm – </a:t>
            </a:r>
            <a:r>
              <a:rPr lang="en-GB" strike="sngStrike" dirty="0" err="1" smtClean="0"/>
              <a:t>Prac</a:t>
            </a:r>
            <a:r>
              <a:rPr lang="en-GB" strike="sngStrike" dirty="0" smtClean="0"/>
              <a:t>. 1 </a:t>
            </a:r>
            <a:r>
              <a:rPr lang="en-GB" i="1" strike="sngStrike" dirty="0"/>
              <a:t>Intro to GIS &amp; </a:t>
            </a:r>
            <a:r>
              <a:rPr lang="en-GB" i="1" strike="sngStrike" dirty="0" smtClean="0"/>
              <a:t>R</a:t>
            </a:r>
            <a:endParaRPr lang="en-GB" i="1" strike="sngStrike" dirty="0"/>
          </a:p>
          <a:p>
            <a:pPr lvl="0"/>
            <a:r>
              <a:rPr lang="en-GB" sz="3000" i="1" strike="sngStrike" dirty="0"/>
              <a:t>12:30pm </a:t>
            </a:r>
            <a:r>
              <a:rPr lang="en-GB" sz="3000" i="1" strike="sngStrike" dirty="0" smtClean="0"/>
              <a:t>- </a:t>
            </a:r>
            <a:r>
              <a:rPr lang="en-GB" sz="3000" i="1" strike="sngStrike" dirty="0"/>
              <a:t>1:15pm – Lunch</a:t>
            </a:r>
          </a:p>
          <a:p>
            <a:pPr lvl="0"/>
            <a:r>
              <a:rPr lang="en-GB" dirty="0"/>
              <a:t>1:15pm </a:t>
            </a:r>
            <a:r>
              <a:rPr lang="en-GB" dirty="0" smtClean="0"/>
              <a:t>- 1:45pm – Recap and Making Maps</a:t>
            </a:r>
          </a:p>
          <a:p>
            <a:pPr lvl="0"/>
            <a:r>
              <a:rPr lang="en-GB" dirty="0" smtClean="0"/>
              <a:t>1:45pm - 3:00pm </a:t>
            </a:r>
            <a:r>
              <a:rPr lang="en-GB" dirty="0"/>
              <a:t>– </a:t>
            </a:r>
            <a:r>
              <a:rPr lang="en-GB" dirty="0" err="1" smtClean="0"/>
              <a:t>Prac</a:t>
            </a:r>
            <a:r>
              <a:rPr lang="en-GB" dirty="0" smtClean="0"/>
              <a:t>. 2 </a:t>
            </a:r>
            <a:r>
              <a:rPr lang="en-GB" i="1" dirty="0" smtClean="0"/>
              <a:t>Analysis</a:t>
            </a:r>
            <a:endParaRPr lang="en-GB" i="1" dirty="0"/>
          </a:p>
          <a:p>
            <a:pPr lvl="0"/>
            <a:r>
              <a:rPr lang="en-GB" i="1" dirty="0" smtClean="0"/>
              <a:t>3:00pm - </a:t>
            </a:r>
            <a:r>
              <a:rPr lang="en-GB" i="1" dirty="0"/>
              <a:t>3</a:t>
            </a:r>
            <a:r>
              <a:rPr lang="en-GB" i="1" dirty="0" smtClean="0"/>
              <a:t>:15pm </a:t>
            </a:r>
            <a:r>
              <a:rPr lang="en-GB" i="1" dirty="0"/>
              <a:t>– </a:t>
            </a:r>
            <a:r>
              <a:rPr lang="en-GB" i="1" dirty="0" smtClean="0"/>
              <a:t>Coffee</a:t>
            </a:r>
            <a:endParaRPr lang="en-GB" i="1" dirty="0"/>
          </a:p>
          <a:p>
            <a:pPr lvl="0"/>
            <a:r>
              <a:rPr lang="en-GB" dirty="0"/>
              <a:t>3</a:t>
            </a:r>
            <a:r>
              <a:rPr lang="en-GB" dirty="0" smtClean="0"/>
              <a:t>:15pm </a:t>
            </a:r>
            <a:r>
              <a:rPr lang="en-GB" i="1" dirty="0" smtClean="0"/>
              <a:t>-</a:t>
            </a:r>
            <a:r>
              <a:rPr lang="en-GB" dirty="0" smtClean="0"/>
              <a:t> 4pm/4:30pm </a:t>
            </a:r>
            <a:r>
              <a:rPr lang="en-GB" dirty="0"/>
              <a:t>– </a:t>
            </a:r>
            <a:r>
              <a:rPr lang="en-GB" dirty="0" err="1" smtClean="0"/>
              <a:t>Prac</a:t>
            </a:r>
            <a:r>
              <a:rPr lang="en-GB" dirty="0" smtClean="0"/>
              <a:t>. 2 </a:t>
            </a:r>
            <a:r>
              <a:rPr lang="en-GB" i="1" dirty="0" smtClean="0"/>
              <a:t>BYOD</a:t>
            </a:r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6435912" y="634950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12640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/>
            <a:r>
              <a:rPr lang="en-GB" u="sng" dirty="0" smtClean="0"/>
              <a:t>Vector and Raster data</a:t>
            </a:r>
          </a:p>
        </p:txBody>
      </p:sp>
      <p:pic>
        <p:nvPicPr>
          <p:cNvPr id="19459" name="Picture 9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437120" y="1795869"/>
            <a:ext cx="2674080" cy="42455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60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246702" y="3066802"/>
            <a:ext cx="2285280" cy="2279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461" name="TextBox 7"/>
          <p:cNvSpPr txBox="1">
            <a:spLocks noChangeArrowheads="1"/>
          </p:cNvSpPr>
          <p:nvPr/>
        </p:nvSpPr>
        <p:spPr bwMode="auto">
          <a:xfrm>
            <a:off x="849600" y="1273094"/>
            <a:ext cx="2924483" cy="4223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945" tIns="41473" rIns="82945" bIns="41473">
            <a:spAutoFit/>
          </a:bodyPr>
          <a:lstStyle/>
          <a:p>
            <a:r>
              <a:rPr lang="en-GB" sz="2200" dirty="0"/>
              <a:t>Points, Lines &amp; Polygons</a:t>
            </a:r>
          </a:p>
        </p:txBody>
      </p:sp>
      <p:pic>
        <p:nvPicPr>
          <p:cNvPr id="1946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6" cstate="print"/>
          <a:srcRect/>
          <a:stretch>
            <a:fillRect/>
          </a:stretch>
        </p:blipFill>
        <p:spPr>
          <a:xfrm>
            <a:off x="4898880" y="1860675"/>
            <a:ext cx="2351520" cy="2346007"/>
          </a:xfrm>
        </p:spPr>
      </p:pic>
      <p:sp>
        <p:nvSpPr>
          <p:cNvPr id="19463" name="TextBox 9"/>
          <p:cNvSpPr txBox="1">
            <a:spLocks noChangeArrowheads="1"/>
          </p:cNvSpPr>
          <p:nvPr/>
        </p:nvSpPr>
        <p:spPr bwMode="auto">
          <a:xfrm>
            <a:off x="5486401" y="1273094"/>
            <a:ext cx="1406632" cy="4223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945" tIns="41473" rIns="82945" bIns="41473">
            <a:spAutoFit/>
          </a:bodyPr>
          <a:lstStyle/>
          <a:p>
            <a:r>
              <a:rPr lang="en-GB" sz="2200" dirty="0"/>
              <a:t>Grid Based</a:t>
            </a:r>
          </a:p>
        </p:txBody>
      </p:sp>
      <p:sp>
        <p:nvSpPr>
          <p:cNvPr id="19464" name="Rectangle 10"/>
          <p:cNvSpPr>
            <a:spLocks noChangeArrowheads="1"/>
          </p:cNvSpPr>
          <p:nvPr/>
        </p:nvSpPr>
        <p:spPr bwMode="auto">
          <a:xfrm>
            <a:off x="4507199" y="4997325"/>
            <a:ext cx="3722401" cy="17457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82945" tIns="41473" rIns="82945" bIns="41473">
            <a:spAutoFit/>
          </a:bodyPr>
          <a:lstStyle/>
          <a:p>
            <a:pPr>
              <a:buFont typeface="Arial" charset="0"/>
              <a:buChar char="•"/>
            </a:pPr>
            <a:r>
              <a:rPr lang="en-GB" dirty="0">
                <a:solidFill>
                  <a:schemeClr val="tx1"/>
                </a:solidFill>
              </a:rPr>
              <a:t> Elevation</a:t>
            </a:r>
          </a:p>
          <a:p>
            <a:pPr>
              <a:buFont typeface="Arial" charset="0"/>
              <a:buChar char="•"/>
            </a:pPr>
            <a:r>
              <a:rPr lang="en-GB" dirty="0">
                <a:solidFill>
                  <a:schemeClr val="tx1"/>
                </a:solidFill>
              </a:rPr>
              <a:t> Temperature</a:t>
            </a:r>
          </a:p>
          <a:p>
            <a:pPr>
              <a:buFont typeface="Arial" charset="0"/>
              <a:buChar char="•"/>
            </a:pPr>
            <a:r>
              <a:rPr lang="en-GB" dirty="0">
                <a:solidFill>
                  <a:schemeClr val="tx1"/>
                </a:solidFill>
              </a:rPr>
              <a:t> Land cover</a:t>
            </a:r>
          </a:p>
          <a:p>
            <a:pPr>
              <a:buFont typeface="Arial" charset="0"/>
              <a:buChar char="•"/>
            </a:pPr>
            <a:r>
              <a:rPr lang="en-GB" dirty="0">
                <a:solidFill>
                  <a:schemeClr val="tx1"/>
                </a:solidFill>
              </a:rPr>
              <a:t> Population density</a:t>
            </a:r>
          </a:p>
          <a:p>
            <a:pPr>
              <a:buFont typeface="Arial" charset="0"/>
              <a:buChar char="•"/>
            </a:pPr>
            <a:r>
              <a:rPr lang="en-GB" dirty="0">
                <a:solidFill>
                  <a:schemeClr val="tx1"/>
                </a:solidFill>
              </a:rPr>
              <a:t> Light reflectance (in the form of satellite or aerial imagery)</a:t>
            </a:r>
          </a:p>
        </p:txBody>
      </p:sp>
      <p:sp>
        <p:nvSpPr>
          <p:cNvPr id="19465" name="Rectangle 11"/>
          <p:cNvSpPr>
            <a:spLocks noChangeArrowheads="1"/>
          </p:cNvSpPr>
          <p:nvPr/>
        </p:nvSpPr>
        <p:spPr bwMode="auto">
          <a:xfrm>
            <a:off x="175972" y="4997325"/>
            <a:ext cx="2230979" cy="17457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82945" tIns="41473" rIns="82945" bIns="41473">
            <a:spAutoFit/>
          </a:bodyPr>
          <a:lstStyle/>
          <a:p>
            <a:pPr>
              <a:buFont typeface="Arial" charset="0"/>
              <a:buChar char="•"/>
            </a:pPr>
            <a:r>
              <a:rPr lang="en-GB" dirty="0">
                <a:solidFill>
                  <a:schemeClr val="tx1"/>
                </a:solidFill>
              </a:rPr>
              <a:t> Road networks</a:t>
            </a:r>
          </a:p>
          <a:p>
            <a:pPr>
              <a:buFont typeface="Arial" charset="0"/>
              <a:buChar char="•"/>
            </a:pPr>
            <a:r>
              <a:rPr lang="en-GB" dirty="0">
                <a:solidFill>
                  <a:schemeClr val="tx1"/>
                </a:solidFill>
              </a:rPr>
              <a:t> Rivers and lakes</a:t>
            </a:r>
          </a:p>
          <a:p>
            <a:pPr>
              <a:buFont typeface="Arial" charset="0"/>
              <a:buChar char="•"/>
            </a:pPr>
            <a:r>
              <a:rPr lang="en-GB" dirty="0">
                <a:solidFill>
                  <a:schemeClr val="tx1"/>
                </a:solidFill>
              </a:rPr>
              <a:t> Street addresses or postcodes</a:t>
            </a:r>
          </a:p>
          <a:p>
            <a:pPr>
              <a:buFont typeface="Arial" charset="0"/>
              <a:buChar char="•"/>
            </a:pPr>
            <a:r>
              <a:rPr lang="en-GB" dirty="0">
                <a:solidFill>
                  <a:schemeClr val="tx1"/>
                </a:solidFill>
              </a:rPr>
              <a:t> Administrative areas/boundaries</a:t>
            </a: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1615411" y="368700"/>
            <a:ext cx="1759161" cy="718636"/>
          </a:xfrm>
          <a:prstGeom prst="rect">
            <a:avLst/>
          </a:prstGeom>
          <a:noFill/>
          <a:ln w="38100" algn="ctr">
            <a:solidFill>
              <a:srgbClr val="FF0000"/>
            </a:solidFill>
            <a:round/>
            <a:headEnd/>
            <a:tailEnd/>
          </a:ln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4507200" y="368700"/>
            <a:ext cx="1739502" cy="718636"/>
          </a:xfrm>
          <a:prstGeom prst="rect">
            <a:avLst/>
          </a:prstGeom>
          <a:noFill/>
          <a:ln w="38100" algn="ctr">
            <a:solidFill>
              <a:srgbClr val="FF0000"/>
            </a:solidFill>
            <a:round/>
            <a:headEnd/>
            <a:tailEnd/>
          </a:ln>
        </p:spPr>
        <p:txBody>
          <a:bodyPr lIns="82945" tIns="41473" rIns="82945" bIns="41473"/>
          <a:lstStyle/>
          <a:p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119757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4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4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4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4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4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4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94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94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94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94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94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94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94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94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61" grpId="0"/>
      <p:bldP spid="19463" grpId="0"/>
      <p:bldP spid="19464" grpId="0"/>
      <p:bldP spid="19465" grpId="0"/>
      <p:bldP spid="10" grpId="0" animBg="1"/>
      <p:bldP spid="11" grpId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Structure – Slot Names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Slot Names </a:t>
            </a:r>
            <a:r>
              <a:rPr lang="en-US" dirty="0" err="1" smtClean="0">
                <a:latin typeface="Courier New"/>
                <a:cs typeface="Courier New"/>
              </a:rPr>
              <a:t>slotNames</a:t>
            </a:r>
            <a:r>
              <a:rPr lang="en-US" dirty="0" smtClean="0">
                <a:latin typeface="Courier New"/>
                <a:cs typeface="Courier New"/>
              </a:rPr>
              <a:t>(LSOA)</a:t>
            </a:r>
          </a:p>
          <a:p>
            <a:pPr lvl="1"/>
            <a:r>
              <a:rPr lang="nl-NL" sz="3600" dirty="0" smtClean="0">
                <a:latin typeface="Courier New"/>
                <a:cs typeface="Courier New"/>
              </a:rPr>
              <a:t>"data</a:t>
            </a:r>
            <a:r>
              <a:rPr lang="nl-NL" sz="3600" dirty="0">
                <a:latin typeface="Courier New"/>
                <a:cs typeface="Courier New"/>
              </a:rPr>
              <a:t>"  </a:t>
            </a:r>
            <a:endParaRPr lang="nl-NL" sz="3600" dirty="0" smtClean="0">
              <a:latin typeface="Courier New"/>
              <a:cs typeface="Courier New"/>
            </a:endParaRPr>
          </a:p>
          <a:p>
            <a:pPr lvl="1"/>
            <a:r>
              <a:rPr lang="nl-NL" sz="3600" dirty="0" smtClean="0">
                <a:latin typeface="Courier New"/>
                <a:cs typeface="Courier New"/>
              </a:rPr>
              <a:t>"</a:t>
            </a:r>
            <a:r>
              <a:rPr lang="nl-NL" sz="3600" dirty="0" err="1" smtClean="0">
                <a:latin typeface="Courier New"/>
                <a:cs typeface="Courier New"/>
              </a:rPr>
              <a:t>polygons</a:t>
            </a:r>
            <a:r>
              <a:rPr lang="nl-NL" sz="3600" dirty="0">
                <a:latin typeface="Courier New"/>
                <a:cs typeface="Courier New"/>
              </a:rPr>
              <a:t>"   </a:t>
            </a:r>
            <a:endParaRPr lang="nl-NL" sz="3600" dirty="0" smtClean="0">
              <a:latin typeface="Courier New"/>
              <a:cs typeface="Courier New"/>
            </a:endParaRPr>
          </a:p>
          <a:p>
            <a:pPr lvl="1"/>
            <a:r>
              <a:rPr lang="nl-NL" sz="3600" dirty="0" smtClean="0">
                <a:latin typeface="Courier New"/>
                <a:cs typeface="Courier New"/>
              </a:rPr>
              <a:t>"</a:t>
            </a:r>
            <a:r>
              <a:rPr lang="nl-NL" sz="3600" dirty="0" err="1">
                <a:latin typeface="Courier New"/>
                <a:cs typeface="Courier New"/>
              </a:rPr>
              <a:t>bbox</a:t>
            </a:r>
            <a:r>
              <a:rPr lang="nl-NL" sz="3600" dirty="0">
                <a:latin typeface="Courier New"/>
                <a:cs typeface="Courier New"/>
              </a:rPr>
              <a:t>"    </a:t>
            </a:r>
            <a:endParaRPr lang="nl-NL" sz="3600" dirty="0" smtClean="0">
              <a:latin typeface="Courier New"/>
              <a:cs typeface="Courier New"/>
            </a:endParaRPr>
          </a:p>
          <a:p>
            <a:pPr lvl="1"/>
            <a:r>
              <a:rPr lang="nl-NL" sz="3600" dirty="0">
                <a:latin typeface="Courier New"/>
                <a:cs typeface="Courier New"/>
              </a:rPr>
              <a:t>"proj4string"</a:t>
            </a:r>
          </a:p>
        </p:txBody>
      </p:sp>
    </p:spTree>
    <p:extLst>
      <p:ext uri="{BB962C8B-B14F-4D97-AF65-F5344CB8AC3E}">
        <p14:creationId xmlns:p14="http://schemas.microsoft.com/office/powerpoint/2010/main" val="26417383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Structure – Slot Names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Slot Names </a:t>
            </a:r>
            <a:r>
              <a:rPr lang="en-US" dirty="0" err="1" smtClean="0">
                <a:latin typeface="Courier New"/>
                <a:cs typeface="Courier New"/>
              </a:rPr>
              <a:t>slotNames</a:t>
            </a:r>
            <a:r>
              <a:rPr lang="en-US" dirty="0" smtClean="0">
                <a:latin typeface="Courier New"/>
                <a:cs typeface="Courier New"/>
              </a:rPr>
              <a:t>(LSOA)</a:t>
            </a:r>
          </a:p>
          <a:p>
            <a:pPr marL="0" indent="0">
              <a:buNone/>
            </a:pPr>
            <a:r>
              <a:rPr lang="nl-NL" sz="2400" dirty="0">
                <a:latin typeface="Courier New"/>
                <a:cs typeface="Courier New"/>
              </a:rPr>
              <a:t>"</a:t>
            </a:r>
            <a:r>
              <a:rPr lang="nl-NL" sz="2400" dirty="0" smtClean="0">
                <a:latin typeface="Courier New"/>
                <a:cs typeface="Courier New"/>
              </a:rPr>
              <a:t>data”  ”</a:t>
            </a:r>
            <a:r>
              <a:rPr lang="nl-NL" sz="2400" dirty="0" err="1" smtClean="0">
                <a:latin typeface="Courier New"/>
                <a:cs typeface="Courier New"/>
              </a:rPr>
              <a:t>polygons</a:t>
            </a:r>
            <a:r>
              <a:rPr lang="nl-NL" sz="2400" dirty="0" smtClean="0">
                <a:latin typeface="Courier New"/>
                <a:cs typeface="Courier New"/>
              </a:rPr>
              <a:t>”   </a:t>
            </a:r>
            <a:r>
              <a:rPr lang="nl-NL" sz="2400" dirty="0">
                <a:latin typeface="Courier New"/>
                <a:cs typeface="Courier New"/>
              </a:rPr>
              <a:t>"</a:t>
            </a:r>
            <a:r>
              <a:rPr lang="nl-NL" sz="2400" dirty="0" err="1">
                <a:latin typeface="Courier New"/>
                <a:cs typeface="Courier New"/>
              </a:rPr>
              <a:t>bbox</a:t>
            </a:r>
            <a:r>
              <a:rPr lang="nl-NL" sz="2400" dirty="0">
                <a:latin typeface="Courier New"/>
                <a:cs typeface="Courier New"/>
              </a:rPr>
              <a:t>"    </a:t>
            </a:r>
            <a:r>
              <a:rPr lang="nl-NL" sz="2400" dirty="0" smtClean="0">
                <a:latin typeface="Courier New"/>
                <a:cs typeface="Courier New"/>
              </a:rPr>
              <a:t>"proj4string”</a:t>
            </a:r>
            <a:endParaRPr lang="nl-NL" dirty="0" smtClean="0"/>
          </a:p>
          <a:p>
            <a:r>
              <a:rPr lang="nl-NL" dirty="0" err="1" smtClean="0">
                <a:latin typeface="Courier New"/>
                <a:cs typeface="Courier New"/>
              </a:rPr>
              <a:t>LSOA</a:t>
            </a:r>
            <a:r>
              <a:rPr lang="nl-NL" b="1" dirty="0" err="1" smtClean="0">
                <a:latin typeface="Courier New"/>
                <a:cs typeface="Courier New"/>
              </a:rPr>
              <a:t>@</a:t>
            </a:r>
            <a:r>
              <a:rPr lang="nl-NL" dirty="0" err="1" smtClean="0">
                <a:latin typeface="Courier New"/>
                <a:cs typeface="Courier New"/>
              </a:rPr>
              <a:t>data</a:t>
            </a:r>
            <a:endParaRPr lang="nl-NL" dirty="0" smtClean="0">
              <a:latin typeface="Courier New"/>
              <a:cs typeface="Courier New"/>
            </a:endParaRPr>
          </a:p>
          <a:p>
            <a:r>
              <a:rPr lang="nl-NL" dirty="0" err="1" smtClean="0">
                <a:latin typeface="Courier New"/>
                <a:cs typeface="Courier New"/>
              </a:rPr>
              <a:t>LSOA</a:t>
            </a:r>
            <a:r>
              <a:rPr lang="nl-NL" b="1" dirty="0" err="1" smtClean="0">
                <a:latin typeface="Courier New"/>
                <a:cs typeface="Courier New"/>
              </a:rPr>
              <a:t>@</a:t>
            </a:r>
            <a:r>
              <a:rPr lang="nl-NL" dirty="0" err="1" smtClean="0">
                <a:latin typeface="Courier New"/>
                <a:cs typeface="Courier New"/>
              </a:rPr>
              <a:t>data</a:t>
            </a:r>
            <a:r>
              <a:rPr lang="nl-NL" b="1" dirty="0" err="1" smtClean="0">
                <a:latin typeface="Courier New"/>
                <a:cs typeface="Courier New"/>
              </a:rPr>
              <a:t>$</a:t>
            </a:r>
            <a:r>
              <a:rPr lang="nl-NL" dirty="0" err="1" smtClean="0">
                <a:latin typeface="Courier New"/>
                <a:cs typeface="Courier New"/>
              </a:rPr>
              <a:t>LSOA_CODE</a:t>
            </a:r>
            <a:endParaRPr lang="nl-NL" dirty="0" smtClean="0">
              <a:latin typeface="Courier New"/>
              <a:cs typeface="Courier New"/>
            </a:endParaRPr>
          </a:p>
          <a:p>
            <a:r>
              <a:rPr lang="nl-NL" dirty="0" smtClean="0">
                <a:latin typeface="Courier New"/>
                <a:cs typeface="Courier New"/>
              </a:rPr>
              <a:t>@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smtClean="0">
                <a:latin typeface="Courier New"/>
                <a:cs typeface="Courier New"/>
              </a:rPr>
              <a:t>$</a:t>
            </a:r>
            <a:endParaRPr lang="nl-NL" dirty="0">
              <a:latin typeface="Courier New"/>
              <a:cs typeface="Courier New"/>
            </a:endParaRPr>
          </a:p>
          <a:p>
            <a:endParaRPr lang="nl-NL" dirty="0"/>
          </a:p>
          <a:p>
            <a:r>
              <a:rPr lang="nl-NL" dirty="0" err="1" smtClean="0"/>
              <a:t>Try</a:t>
            </a:r>
            <a:r>
              <a:rPr lang="nl-NL" dirty="0" smtClean="0"/>
              <a:t> </a:t>
            </a:r>
            <a:r>
              <a:rPr lang="nl-NL" dirty="0"/>
              <a:t>running </a:t>
            </a:r>
            <a:endParaRPr lang="nl-NL" dirty="0" smtClean="0"/>
          </a:p>
          <a:p>
            <a:pPr marL="0" indent="0">
              <a:buNone/>
            </a:pPr>
            <a:r>
              <a:rPr lang="nl-NL" dirty="0" smtClean="0">
                <a:latin typeface="Courier New"/>
                <a:cs typeface="Courier New"/>
              </a:rPr>
              <a:t>LSOA</a:t>
            </a:r>
            <a:r>
              <a:rPr lang="nl-NL" b="1" dirty="0" smtClean="0">
                <a:latin typeface="Courier New"/>
                <a:cs typeface="Courier New"/>
              </a:rPr>
              <a:t>@</a:t>
            </a:r>
            <a:r>
              <a:rPr lang="nl-NL" dirty="0" smtClean="0">
                <a:latin typeface="Courier New"/>
                <a:cs typeface="Courier New"/>
              </a:rPr>
              <a:t>proj4string</a:t>
            </a:r>
          </a:p>
        </p:txBody>
      </p:sp>
    </p:spTree>
    <p:extLst>
      <p:ext uri="{BB962C8B-B14F-4D97-AF65-F5344CB8AC3E}">
        <p14:creationId xmlns:p14="http://schemas.microsoft.com/office/powerpoint/2010/main" val="16606504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recap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 smtClean="0"/>
              <a:t>Scripts</a:t>
            </a:r>
          </a:p>
          <a:p>
            <a:pPr lvl="1"/>
            <a:r>
              <a:rPr lang="en-US" dirty="0" smtClean="0"/>
              <a:t>Highlight: click Run or Ctrl-Enter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8816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GIS?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550223"/>
            <a:ext cx="90424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http://www.flickr.com/photos/dsleeter_2000/</a:t>
            </a:r>
            <a:r>
              <a:rPr lang="en-US" sz="1400" dirty="0" smtClean="0"/>
              <a:t>3097476532 &amp; ESRI Course “Teaching with GIS” </a:t>
            </a:r>
            <a:endParaRPr lang="en-US" sz="1400" dirty="0"/>
          </a:p>
        </p:txBody>
      </p:sp>
      <p:sp>
        <p:nvSpPr>
          <p:cNvPr id="9" name="Right Arrow 8"/>
          <p:cNvSpPr/>
          <p:nvPr/>
        </p:nvSpPr>
        <p:spPr>
          <a:xfrm>
            <a:off x="2753360" y="2479040"/>
            <a:ext cx="802640" cy="53848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Screen Shot 2014-11-07 at 12.46.1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7289" y="1285707"/>
            <a:ext cx="5608058" cy="4400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2566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recap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Plotting Maps</a:t>
            </a:r>
          </a:p>
          <a:p>
            <a:pPr marL="0" indent="0">
              <a:buNone/>
            </a:pPr>
            <a:endParaRPr lang="en-US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dirty="0" smtClean="0">
                <a:latin typeface="Courier New"/>
                <a:cs typeface="Courier New"/>
              </a:rPr>
              <a:t>plot(LSOA, 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	</a:t>
            </a:r>
            <a:r>
              <a:rPr lang="en-US" dirty="0" smtClean="0">
                <a:latin typeface="Courier New"/>
                <a:cs typeface="Courier New"/>
              </a:rPr>
              <a:t>col </a:t>
            </a:r>
            <a:r>
              <a:rPr lang="en-US" dirty="0">
                <a:latin typeface="Courier New"/>
                <a:cs typeface="Courier New"/>
              </a:rPr>
              <a:t>= </a:t>
            </a:r>
            <a:r>
              <a:rPr lang="en-US" dirty="0" err="1">
                <a:latin typeface="Courier New"/>
                <a:cs typeface="Courier New"/>
              </a:rPr>
              <a:t>my_colours</a:t>
            </a:r>
            <a:r>
              <a:rPr lang="en-US" dirty="0">
                <a:latin typeface="Courier New"/>
                <a:cs typeface="Courier New"/>
              </a:rPr>
              <a:t>[</a:t>
            </a:r>
            <a:r>
              <a:rPr lang="en-US" dirty="0" err="1" smtClean="0">
                <a:latin typeface="Courier New"/>
                <a:cs typeface="Courier New"/>
              </a:rPr>
              <a:t>findInterval</a:t>
            </a:r>
            <a:r>
              <a:rPr lang="en-US" dirty="0" smtClean="0">
                <a:latin typeface="Courier New"/>
                <a:cs typeface="Courier New"/>
              </a:rPr>
              <a:t> 	(</a:t>
            </a:r>
            <a:r>
              <a:rPr lang="en-US" dirty="0" err="1">
                <a:latin typeface="Courier New"/>
                <a:cs typeface="Courier New"/>
              </a:rPr>
              <a:t>var</a:t>
            </a:r>
            <a:r>
              <a:rPr lang="en-US" dirty="0">
                <a:latin typeface="Courier New"/>
                <a:cs typeface="Courier New"/>
              </a:rPr>
              <a:t>, breaks, </a:t>
            </a:r>
            <a:r>
              <a:rPr lang="en-US" dirty="0" err="1">
                <a:latin typeface="Courier New"/>
                <a:cs typeface="Courier New"/>
              </a:rPr>
              <a:t>all.inside</a:t>
            </a:r>
            <a:r>
              <a:rPr lang="en-US" dirty="0">
                <a:latin typeface="Courier New"/>
                <a:cs typeface="Courier New"/>
              </a:rPr>
              <a:t> = </a:t>
            </a:r>
            <a:r>
              <a:rPr lang="en-US" dirty="0" smtClean="0">
                <a:latin typeface="Courier New"/>
                <a:cs typeface="Courier New"/>
              </a:rPr>
              <a:t>		TRUE</a:t>
            </a:r>
            <a:r>
              <a:rPr lang="en-US" dirty="0">
                <a:latin typeface="Courier New"/>
                <a:cs typeface="Courier New"/>
              </a:rPr>
              <a:t>)], </a:t>
            </a:r>
            <a:endParaRPr lang="en-US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	</a:t>
            </a:r>
            <a:r>
              <a:rPr lang="en-US" dirty="0" smtClean="0">
                <a:latin typeface="Courier New"/>
                <a:cs typeface="Courier New"/>
              </a:rPr>
              <a:t>axes </a:t>
            </a:r>
            <a:r>
              <a:rPr lang="en-US" dirty="0">
                <a:latin typeface="Courier New"/>
                <a:cs typeface="Courier New"/>
              </a:rPr>
              <a:t>= FALSE, </a:t>
            </a:r>
            <a:endParaRPr lang="en-US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	</a:t>
            </a:r>
            <a:r>
              <a:rPr lang="en-US" dirty="0" smtClean="0">
                <a:latin typeface="Courier New"/>
                <a:cs typeface="Courier New"/>
              </a:rPr>
              <a:t>border </a:t>
            </a:r>
            <a:r>
              <a:rPr lang="en-US" dirty="0">
                <a:latin typeface="Courier New"/>
                <a:cs typeface="Courier New"/>
              </a:rPr>
              <a:t>= </a:t>
            </a:r>
            <a:r>
              <a:rPr lang="en-US" dirty="0" err="1" smtClean="0">
                <a:latin typeface="Courier New"/>
                <a:cs typeface="Courier New"/>
              </a:rPr>
              <a:t>rgb</a:t>
            </a:r>
            <a:r>
              <a:rPr lang="en-US" dirty="0">
                <a:latin typeface="Courier New"/>
                <a:cs typeface="Courier New"/>
              </a:rPr>
              <a:t>(0.8,0.8,0.8))</a:t>
            </a:r>
          </a:p>
        </p:txBody>
      </p:sp>
    </p:spTree>
    <p:extLst>
      <p:ext uri="{BB962C8B-B14F-4D97-AF65-F5344CB8AC3E}">
        <p14:creationId xmlns:p14="http://schemas.microsoft.com/office/powerpoint/2010/main" val="20934209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Making Maps from Census Data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Same as before</a:t>
            </a:r>
            <a:endParaRPr lang="en-GB" dirty="0"/>
          </a:p>
        </p:txBody>
      </p:sp>
      <p:pic>
        <p:nvPicPr>
          <p:cNvPr id="5" name="Picture 4" descr="Screen Shot 2015-01-21 at 11.38.0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" y="3321945"/>
            <a:ext cx="89535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6962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Making Maps from Census Data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97011"/>
            <a:ext cx="8229600" cy="4525963"/>
          </a:xfrm>
        </p:spPr>
        <p:txBody>
          <a:bodyPr/>
          <a:lstStyle/>
          <a:p>
            <a:r>
              <a:rPr lang="en-GB" dirty="0" smtClean="0"/>
              <a:t>Same as before, … but:</a:t>
            </a:r>
          </a:p>
          <a:p>
            <a:pPr lvl="1"/>
            <a:r>
              <a:rPr lang="en-GB" dirty="0" smtClean="0"/>
              <a:t>Save as PDF</a:t>
            </a:r>
          </a:p>
          <a:p>
            <a:endParaRPr lang="en-GB" dirty="0"/>
          </a:p>
        </p:txBody>
      </p:sp>
      <p:pic>
        <p:nvPicPr>
          <p:cNvPr id="5" name="Picture 4" descr="Screen Shot 2015-01-21 at 11.39.3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11981"/>
            <a:ext cx="9144000" cy="2424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4209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Making Maps from Census Data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97011"/>
            <a:ext cx="8229600" cy="4525963"/>
          </a:xfrm>
        </p:spPr>
        <p:txBody>
          <a:bodyPr/>
          <a:lstStyle/>
          <a:p>
            <a:r>
              <a:rPr lang="en-GB" dirty="0" smtClean="0"/>
              <a:t>Same as before, … but:</a:t>
            </a:r>
          </a:p>
          <a:p>
            <a:pPr lvl="1"/>
            <a:r>
              <a:rPr lang="en-GB" dirty="0" smtClean="0"/>
              <a:t>Save as PDF &amp; Loop</a:t>
            </a:r>
          </a:p>
          <a:p>
            <a:endParaRPr lang="en-GB" dirty="0"/>
          </a:p>
        </p:txBody>
      </p:sp>
      <p:pic>
        <p:nvPicPr>
          <p:cNvPr id="4" name="Picture 3" descr="Screen Shot 2015-01-21 at 11.38.5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830" y="2342784"/>
            <a:ext cx="7998921" cy="4475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8592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Making Maps from Census Data</a:t>
            </a:r>
            <a:endParaRPr lang="en-GB" dirty="0"/>
          </a:p>
        </p:txBody>
      </p:sp>
      <p:pic>
        <p:nvPicPr>
          <p:cNvPr id="6" name="Picture 5" descr="mapAge0to4pc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95086"/>
            <a:ext cx="4061760" cy="4061760"/>
          </a:xfrm>
          <a:prstGeom prst="rect">
            <a:avLst/>
          </a:prstGeom>
        </p:spPr>
      </p:pic>
      <p:pic>
        <p:nvPicPr>
          <p:cNvPr id="7" name="Picture 6" descr="mapAge5to7pc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5517" y="1095086"/>
            <a:ext cx="4126392" cy="4126392"/>
          </a:xfrm>
          <a:prstGeom prst="rect">
            <a:avLst/>
          </a:prstGeom>
        </p:spPr>
      </p:pic>
      <p:pic>
        <p:nvPicPr>
          <p:cNvPr id="8" name="Picture 7" descr="mapAge8to9pc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3669" y="1122000"/>
            <a:ext cx="3824000" cy="38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4209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Plotting Multiple Maps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ourier New"/>
                <a:cs typeface="Courier New"/>
              </a:rPr>
              <a:t>plot(</a:t>
            </a:r>
            <a:r>
              <a:rPr lang="en-US" dirty="0" err="1">
                <a:latin typeface="Courier New"/>
                <a:cs typeface="Courier New"/>
              </a:rPr>
              <a:t>crime.pts</a:t>
            </a:r>
            <a:r>
              <a:rPr lang="en-US" dirty="0" smtClean="0">
                <a:latin typeface="Courier New"/>
                <a:cs typeface="Courier New"/>
              </a:rPr>
              <a:t>, </a:t>
            </a:r>
            <a:r>
              <a:rPr lang="en-US" dirty="0" err="1" smtClean="0">
                <a:latin typeface="Courier New"/>
                <a:cs typeface="Courier New"/>
              </a:rPr>
              <a:t>pch</a:t>
            </a:r>
            <a:r>
              <a:rPr lang="en-US" dirty="0">
                <a:latin typeface="Courier New"/>
                <a:cs typeface="Courier New"/>
              </a:rPr>
              <a:t>='.'</a:t>
            </a:r>
            <a:r>
              <a:rPr lang="en-US" dirty="0" smtClean="0">
                <a:latin typeface="Courier New"/>
                <a:cs typeface="Courier New"/>
              </a:rPr>
              <a:t>, col</a:t>
            </a:r>
            <a:r>
              <a:rPr lang="en-US" dirty="0">
                <a:latin typeface="Courier New"/>
                <a:cs typeface="Courier New"/>
              </a:rPr>
              <a:t>='</a:t>
            </a:r>
            <a:r>
              <a:rPr lang="en-US" dirty="0" err="1">
                <a:latin typeface="Courier New"/>
                <a:cs typeface="Courier New"/>
              </a:rPr>
              <a:t>darkred</a:t>
            </a:r>
            <a:r>
              <a:rPr lang="en-US" dirty="0">
                <a:latin typeface="Courier New"/>
                <a:cs typeface="Courier New"/>
              </a:rPr>
              <a:t>') </a:t>
            </a:r>
            <a:endParaRPr lang="en-US" dirty="0" smtClean="0">
              <a:latin typeface="Courier New"/>
              <a:cs typeface="Courier New"/>
            </a:endParaRPr>
          </a:p>
          <a:p>
            <a:r>
              <a:rPr lang="en-US" dirty="0" smtClean="0">
                <a:latin typeface="Courier New"/>
                <a:cs typeface="Courier New"/>
              </a:rPr>
              <a:t>plot</a:t>
            </a:r>
            <a:r>
              <a:rPr lang="en-US" dirty="0">
                <a:latin typeface="Courier New"/>
                <a:cs typeface="Courier New"/>
              </a:rPr>
              <a:t>(LSOA, add = TRUE) </a:t>
            </a:r>
          </a:p>
          <a:p>
            <a:endParaRPr lang="en-US" dirty="0"/>
          </a:p>
        </p:txBody>
      </p:sp>
      <p:pic>
        <p:nvPicPr>
          <p:cNvPr id="4" name="Picture 3" descr="Screen Shot 2015-11-20 at 10.23.41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1238" y="3246543"/>
            <a:ext cx="3485848" cy="3462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9830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Practical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 smtClean="0"/>
          </a:p>
          <a:p>
            <a:endParaRPr lang="en-GB" dirty="0"/>
          </a:p>
          <a:p>
            <a:r>
              <a:rPr lang="en-GB" dirty="0" smtClean="0"/>
              <a:t>Feedback </a:t>
            </a:r>
            <a:r>
              <a:rPr lang="en-GB" dirty="0"/>
              <a:t>is really important for me</a:t>
            </a:r>
          </a:p>
          <a:p>
            <a:endParaRPr lang="en-US" dirty="0">
              <a:hlinkClick r:id="rId2"/>
            </a:endParaRPr>
          </a:p>
          <a:p>
            <a:pPr lvl="0"/>
            <a:r>
              <a:rPr lang="en-GB" u="sng" dirty="0" err="1"/>
              <a:t>bit.ly</a:t>
            </a:r>
            <a:r>
              <a:rPr lang="en-GB" u="sng" dirty="0"/>
              <a:t>/1TnaRlj </a:t>
            </a:r>
            <a:r>
              <a:rPr lang="en-GB" dirty="0"/>
              <a:t>or </a:t>
            </a:r>
            <a:r>
              <a:rPr lang="en-GB" dirty="0">
                <a:hlinkClick r:id="rId3"/>
              </a:rPr>
              <a:t>https://oxford.onlinesurveys.ac.uk/introduction-to-using-r-as-a-</a:t>
            </a:r>
            <a:r>
              <a:rPr lang="en-GB" dirty="0" smtClean="0">
                <a:hlinkClick r:id="rId3"/>
              </a:rPr>
              <a:t>gis</a:t>
            </a:r>
            <a:r>
              <a:rPr lang="en-GB" dirty="0" smtClean="0"/>
              <a:t> </a:t>
            </a:r>
            <a:endParaRPr lang="en-GB" dirty="0"/>
          </a:p>
        </p:txBody>
      </p:sp>
      <p:pic>
        <p:nvPicPr>
          <p:cNvPr id="5" name="Picture 4" descr="Screen Shot 2016-02-29 at 1.57.33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873" y="1143000"/>
            <a:ext cx="25273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4338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Practical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Feedback is really important for me</a:t>
            </a:r>
          </a:p>
          <a:p>
            <a:endParaRPr lang="en-US" dirty="0">
              <a:hlinkClick r:id="rId2"/>
            </a:endParaRPr>
          </a:p>
          <a:p>
            <a:r>
              <a:rPr lang="en-GB" u="sng" dirty="0">
                <a:hlinkClick r:id="rId3"/>
              </a:rPr>
              <a:t>bit.ly/1NibLqR</a:t>
            </a:r>
            <a:r>
              <a:rPr lang="en-GB" dirty="0"/>
              <a:t> </a:t>
            </a:r>
            <a:r>
              <a:rPr lang="en-US" dirty="0" smtClean="0"/>
              <a:t>or</a:t>
            </a:r>
            <a:endParaRPr lang="en-US" dirty="0">
              <a:hlinkClick r:id="rId4"/>
            </a:endParaRPr>
          </a:p>
          <a:p>
            <a:r>
              <a:rPr lang="en-GB" u="sng" dirty="0">
                <a:hlinkClick r:id="rId5"/>
              </a:rPr>
              <a:t>https://oxford.onlinesurveys.ac.uk/introduction-to-using-r-for-spatial-analysis-2nd-december</a:t>
            </a:r>
            <a:r>
              <a:rPr lang="en-GB" dirty="0"/>
              <a:t> </a:t>
            </a:r>
            <a:r>
              <a:rPr lang="en-US" dirty="0" smtClean="0"/>
              <a:t>or</a:t>
            </a:r>
          </a:p>
          <a:p>
            <a:r>
              <a:rPr lang="en-GB" dirty="0"/>
              <a:t>Or email / phone / in person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048422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GB" i="1" dirty="0" smtClean="0"/>
          </a:p>
          <a:p>
            <a:pPr marL="0" indent="0" algn="ctr">
              <a:buNone/>
            </a:pPr>
            <a:endParaRPr lang="en-GB" i="1" dirty="0"/>
          </a:p>
          <a:p>
            <a:pPr marL="0" indent="0" algn="ctr">
              <a:buNone/>
            </a:pPr>
            <a:r>
              <a:rPr lang="en-GB" i="1" dirty="0" smtClean="0"/>
              <a:t>Tea </a:t>
            </a:r>
            <a:r>
              <a:rPr lang="en-GB" i="1" dirty="0"/>
              <a:t>&amp; Coffee</a:t>
            </a:r>
          </a:p>
          <a:p>
            <a:pPr marL="0" indent="0" algn="ctr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23538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Point in Polygon</a:t>
            </a:r>
            <a:endParaRPr lang="en-US" dirty="0"/>
          </a:p>
        </p:txBody>
      </p:sp>
      <p:sp>
        <p:nvSpPr>
          <p:cNvPr id="3" name="Oval 2"/>
          <p:cNvSpPr/>
          <p:nvPr/>
        </p:nvSpPr>
        <p:spPr>
          <a:xfrm>
            <a:off x="1856077" y="2401673"/>
            <a:ext cx="56989" cy="5698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2008477" y="2554073"/>
            <a:ext cx="56989" cy="5698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2055044" y="2665768"/>
            <a:ext cx="56989" cy="5698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2207444" y="2818168"/>
            <a:ext cx="56989" cy="5698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2278434" y="2970568"/>
            <a:ext cx="56989" cy="5698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2398270" y="3163673"/>
            <a:ext cx="56989" cy="5698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2656503" y="3316073"/>
            <a:ext cx="56989" cy="5698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2711211" y="3444050"/>
            <a:ext cx="56989" cy="5698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2920598" y="3612732"/>
            <a:ext cx="56989" cy="5698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3072998" y="3765132"/>
            <a:ext cx="56989" cy="5698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2050486" y="3011273"/>
            <a:ext cx="56989" cy="5698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2097053" y="3147391"/>
            <a:ext cx="56989" cy="5698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2249453" y="3299791"/>
            <a:ext cx="56989" cy="5698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2450699" y="3468473"/>
            <a:ext cx="56989" cy="5698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2692650" y="3612732"/>
            <a:ext cx="56989" cy="5698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2739217" y="3765132"/>
            <a:ext cx="56989" cy="5698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2907899" y="3901250"/>
            <a:ext cx="56989" cy="5698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2729772" y="2640370"/>
            <a:ext cx="56989" cy="5698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2776339" y="2792770"/>
            <a:ext cx="56989" cy="5698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2847329" y="2945170"/>
            <a:ext cx="56989" cy="5698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2999729" y="3121993"/>
            <a:ext cx="56989" cy="5698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2619381" y="2945170"/>
            <a:ext cx="56989" cy="5698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2665948" y="3121993"/>
            <a:ext cx="56989" cy="5698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2818348" y="3274393"/>
            <a:ext cx="56989" cy="5698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3035876" y="3443075"/>
            <a:ext cx="56989" cy="5698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2016618" y="2431958"/>
            <a:ext cx="56989" cy="5698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2169018" y="2584358"/>
            <a:ext cx="56989" cy="5698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2215585" y="2696053"/>
            <a:ext cx="56989" cy="5698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2367985" y="2848453"/>
            <a:ext cx="56989" cy="5698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2438975" y="3000853"/>
            <a:ext cx="56989" cy="5698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2558811" y="3193958"/>
            <a:ext cx="56989" cy="5698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2776339" y="3346358"/>
            <a:ext cx="56989" cy="5698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2928739" y="3515040"/>
            <a:ext cx="56989" cy="5698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3081139" y="3643017"/>
            <a:ext cx="56989" cy="5698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3233539" y="3795417"/>
            <a:ext cx="56989" cy="5698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2211027" y="3041558"/>
            <a:ext cx="56989" cy="5698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2257594" y="3177676"/>
            <a:ext cx="56989" cy="5698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2409994" y="3330076"/>
            <a:ext cx="56989" cy="5698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2611240" y="3498758"/>
            <a:ext cx="56989" cy="5698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2853191" y="3643017"/>
            <a:ext cx="56989" cy="5698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2899758" y="3795417"/>
            <a:ext cx="56989" cy="5698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3068440" y="3931535"/>
            <a:ext cx="56989" cy="5698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2890313" y="2670655"/>
            <a:ext cx="56989" cy="5698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2936880" y="2823055"/>
            <a:ext cx="56989" cy="5698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3007870" y="2975455"/>
            <a:ext cx="56989" cy="5698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3160270" y="3152278"/>
            <a:ext cx="56989" cy="5698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2779922" y="2975455"/>
            <a:ext cx="56989" cy="5698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2883476" y="3152278"/>
            <a:ext cx="56989" cy="5698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2978889" y="3369806"/>
            <a:ext cx="56989" cy="5698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3196417" y="3473360"/>
            <a:ext cx="56989" cy="5698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2000336" y="3197212"/>
            <a:ext cx="56989" cy="5698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2152736" y="3349612"/>
            <a:ext cx="56989" cy="5698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2199303" y="3461307"/>
            <a:ext cx="56989" cy="5698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2351703" y="3613707"/>
            <a:ext cx="56989" cy="5698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2422693" y="3766107"/>
            <a:ext cx="56989" cy="5698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2542529" y="3959212"/>
            <a:ext cx="56989" cy="5698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>
          <a:xfrm>
            <a:off x="2694929" y="4111612"/>
            <a:ext cx="56989" cy="5698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/>
        </p:nvSpPr>
        <p:spPr>
          <a:xfrm>
            <a:off x="2912457" y="4280294"/>
            <a:ext cx="56989" cy="5698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/>
        </p:nvSpPr>
        <p:spPr>
          <a:xfrm>
            <a:off x="3064857" y="4408271"/>
            <a:ext cx="56989" cy="5698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/>
          <p:cNvSpPr/>
          <p:nvPr/>
        </p:nvSpPr>
        <p:spPr>
          <a:xfrm>
            <a:off x="3217257" y="4560671"/>
            <a:ext cx="56989" cy="5698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/>
          <p:cNvSpPr/>
          <p:nvPr/>
        </p:nvSpPr>
        <p:spPr>
          <a:xfrm>
            <a:off x="2194745" y="3806812"/>
            <a:ext cx="56989" cy="5698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/>
          <p:cNvSpPr/>
          <p:nvPr/>
        </p:nvSpPr>
        <p:spPr>
          <a:xfrm>
            <a:off x="2241312" y="3942930"/>
            <a:ext cx="56989" cy="5698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/>
          <p:nvPr/>
        </p:nvSpPr>
        <p:spPr>
          <a:xfrm>
            <a:off x="2393712" y="4095330"/>
            <a:ext cx="56989" cy="5698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/>
          <p:cNvSpPr/>
          <p:nvPr/>
        </p:nvSpPr>
        <p:spPr>
          <a:xfrm>
            <a:off x="2594958" y="4264012"/>
            <a:ext cx="56989" cy="5698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/>
          <p:cNvSpPr/>
          <p:nvPr/>
        </p:nvSpPr>
        <p:spPr>
          <a:xfrm>
            <a:off x="2771781" y="4391989"/>
            <a:ext cx="56989" cy="5698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/>
          <p:cNvSpPr/>
          <p:nvPr/>
        </p:nvSpPr>
        <p:spPr>
          <a:xfrm>
            <a:off x="2883476" y="4560671"/>
            <a:ext cx="56989" cy="5698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/>
          <p:cNvSpPr/>
          <p:nvPr/>
        </p:nvSpPr>
        <p:spPr>
          <a:xfrm>
            <a:off x="3052158" y="4696789"/>
            <a:ext cx="56989" cy="5698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/>
          <p:cNvSpPr/>
          <p:nvPr/>
        </p:nvSpPr>
        <p:spPr>
          <a:xfrm>
            <a:off x="2874031" y="3435909"/>
            <a:ext cx="56989" cy="5698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/>
          <p:cNvSpPr/>
          <p:nvPr/>
        </p:nvSpPr>
        <p:spPr>
          <a:xfrm>
            <a:off x="2920598" y="3588309"/>
            <a:ext cx="56989" cy="5698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/>
          <p:cNvSpPr/>
          <p:nvPr/>
        </p:nvSpPr>
        <p:spPr>
          <a:xfrm>
            <a:off x="2991588" y="3740709"/>
            <a:ext cx="56989" cy="5698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/>
          <p:cNvSpPr/>
          <p:nvPr/>
        </p:nvSpPr>
        <p:spPr>
          <a:xfrm>
            <a:off x="3143988" y="3917532"/>
            <a:ext cx="56989" cy="5698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/>
          <p:cNvSpPr/>
          <p:nvPr/>
        </p:nvSpPr>
        <p:spPr>
          <a:xfrm>
            <a:off x="2763640" y="3740709"/>
            <a:ext cx="56989" cy="5698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/>
          <p:cNvSpPr/>
          <p:nvPr/>
        </p:nvSpPr>
        <p:spPr>
          <a:xfrm>
            <a:off x="2810207" y="3917532"/>
            <a:ext cx="56989" cy="5698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/>
          <p:cNvSpPr/>
          <p:nvPr/>
        </p:nvSpPr>
        <p:spPr>
          <a:xfrm>
            <a:off x="2962607" y="4069932"/>
            <a:ext cx="56989" cy="5698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/>
          <p:cNvSpPr/>
          <p:nvPr/>
        </p:nvSpPr>
        <p:spPr>
          <a:xfrm>
            <a:off x="3180135" y="4238614"/>
            <a:ext cx="56989" cy="5698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/>
          <p:cNvSpPr/>
          <p:nvPr/>
        </p:nvSpPr>
        <p:spPr>
          <a:xfrm>
            <a:off x="2160877" y="3227497"/>
            <a:ext cx="56989" cy="5698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/>
          <p:cNvSpPr/>
          <p:nvPr/>
        </p:nvSpPr>
        <p:spPr>
          <a:xfrm>
            <a:off x="2313277" y="3379897"/>
            <a:ext cx="56989" cy="5698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/>
          <p:cNvSpPr/>
          <p:nvPr/>
        </p:nvSpPr>
        <p:spPr>
          <a:xfrm>
            <a:off x="2359844" y="3491592"/>
            <a:ext cx="56989" cy="5698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/>
          <p:cNvSpPr/>
          <p:nvPr/>
        </p:nvSpPr>
        <p:spPr>
          <a:xfrm>
            <a:off x="2512244" y="3643992"/>
            <a:ext cx="56989" cy="5698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/>
          <p:cNvSpPr/>
          <p:nvPr/>
        </p:nvSpPr>
        <p:spPr>
          <a:xfrm>
            <a:off x="2583234" y="3894084"/>
            <a:ext cx="56989" cy="5698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/>
          <p:cNvSpPr/>
          <p:nvPr/>
        </p:nvSpPr>
        <p:spPr>
          <a:xfrm>
            <a:off x="2776339" y="3989497"/>
            <a:ext cx="56989" cy="5698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/>
          <p:cNvSpPr/>
          <p:nvPr/>
        </p:nvSpPr>
        <p:spPr>
          <a:xfrm>
            <a:off x="2961303" y="4141897"/>
            <a:ext cx="56989" cy="5698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/>
          <p:cNvSpPr/>
          <p:nvPr/>
        </p:nvSpPr>
        <p:spPr>
          <a:xfrm>
            <a:off x="3072998" y="4310579"/>
            <a:ext cx="56989" cy="5698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/>
          <p:cNvSpPr/>
          <p:nvPr/>
        </p:nvSpPr>
        <p:spPr>
          <a:xfrm>
            <a:off x="3225398" y="4438556"/>
            <a:ext cx="56989" cy="5698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/>
          <p:cNvSpPr/>
          <p:nvPr/>
        </p:nvSpPr>
        <p:spPr>
          <a:xfrm>
            <a:off x="3377798" y="4590956"/>
            <a:ext cx="56989" cy="5698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/>
          <p:cNvSpPr/>
          <p:nvPr/>
        </p:nvSpPr>
        <p:spPr>
          <a:xfrm>
            <a:off x="2355286" y="3837097"/>
            <a:ext cx="56989" cy="5698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/>
          <p:cNvSpPr/>
          <p:nvPr/>
        </p:nvSpPr>
        <p:spPr>
          <a:xfrm>
            <a:off x="2401853" y="3973215"/>
            <a:ext cx="56989" cy="5698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/>
          <p:cNvSpPr/>
          <p:nvPr/>
        </p:nvSpPr>
        <p:spPr>
          <a:xfrm>
            <a:off x="2554253" y="4125615"/>
            <a:ext cx="56989" cy="5698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/>
          <p:cNvSpPr/>
          <p:nvPr/>
        </p:nvSpPr>
        <p:spPr>
          <a:xfrm>
            <a:off x="2755499" y="4294297"/>
            <a:ext cx="56989" cy="5698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/>
          <p:cNvSpPr/>
          <p:nvPr/>
        </p:nvSpPr>
        <p:spPr>
          <a:xfrm>
            <a:off x="2997450" y="4438556"/>
            <a:ext cx="56989" cy="5698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/>
          <p:cNvSpPr/>
          <p:nvPr/>
        </p:nvSpPr>
        <p:spPr>
          <a:xfrm>
            <a:off x="3044017" y="4590956"/>
            <a:ext cx="56989" cy="5698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/>
          <p:cNvSpPr/>
          <p:nvPr/>
        </p:nvSpPr>
        <p:spPr>
          <a:xfrm>
            <a:off x="3212699" y="4727074"/>
            <a:ext cx="56989" cy="5698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/>
          <p:cNvSpPr/>
          <p:nvPr/>
        </p:nvSpPr>
        <p:spPr>
          <a:xfrm>
            <a:off x="3034572" y="3466194"/>
            <a:ext cx="56989" cy="5698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/>
          <p:cNvSpPr/>
          <p:nvPr/>
        </p:nvSpPr>
        <p:spPr>
          <a:xfrm>
            <a:off x="3081139" y="3618594"/>
            <a:ext cx="56989" cy="5698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/>
          <p:cNvSpPr/>
          <p:nvPr/>
        </p:nvSpPr>
        <p:spPr>
          <a:xfrm>
            <a:off x="3152129" y="3770994"/>
            <a:ext cx="56989" cy="5698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/>
          <p:cNvSpPr/>
          <p:nvPr/>
        </p:nvSpPr>
        <p:spPr>
          <a:xfrm>
            <a:off x="3304529" y="3947817"/>
            <a:ext cx="56989" cy="5698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/>
          <p:cNvSpPr/>
          <p:nvPr/>
        </p:nvSpPr>
        <p:spPr>
          <a:xfrm>
            <a:off x="2924181" y="3770994"/>
            <a:ext cx="56989" cy="5698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/>
          <p:cNvSpPr/>
          <p:nvPr/>
        </p:nvSpPr>
        <p:spPr>
          <a:xfrm>
            <a:off x="2970748" y="3947817"/>
            <a:ext cx="56989" cy="5698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/>
          <p:cNvSpPr/>
          <p:nvPr/>
        </p:nvSpPr>
        <p:spPr>
          <a:xfrm>
            <a:off x="3123148" y="4100217"/>
            <a:ext cx="56989" cy="5698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/>
          <p:cNvSpPr/>
          <p:nvPr/>
        </p:nvSpPr>
        <p:spPr>
          <a:xfrm>
            <a:off x="3340676" y="4268899"/>
            <a:ext cx="56989" cy="5698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4" name="Group 113"/>
          <p:cNvGrpSpPr/>
          <p:nvPr/>
        </p:nvGrpSpPr>
        <p:grpSpPr>
          <a:xfrm>
            <a:off x="724744" y="1739969"/>
            <a:ext cx="3140173" cy="3684803"/>
            <a:chOff x="724744" y="1739969"/>
            <a:chExt cx="3140173" cy="3684803"/>
          </a:xfrm>
        </p:grpSpPr>
        <p:sp>
          <p:nvSpPr>
            <p:cNvPr id="115" name="Hexagon 114"/>
            <p:cNvSpPr/>
            <p:nvPr/>
          </p:nvSpPr>
          <p:spPr>
            <a:xfrm>
              <a:off x="724744" y="2271413"/>
              <a:ext cx="1221249" cy="1052801"/>
            </a:xfrm>
            <a:prstGeom prst="hexagon">
              <a:avLst/>
            </a:prstGeom>
            <a:noFill/>
            <a:ln w="12700" cmpd="sng">
              <a:solidFill>
                <a:srgbClr val="4F81BD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Hexagon 115"/>
            <p:cNvSpPr/>
            <p:nvPr/>
          </p:nvSpPr>
          <p:spPr>
            <a:xfrm>
              <a:off x="1683069" y="1739969"/>
              <a:ext cx="1221249" cy="1052801"/>
            </a:xfrm>
            <a:prstGeom prst="hexagon">
              <a:avLst/>
            </a:prstGeom>
            <a:noFill/>
            <a:ln w="12700" cmpd="sng">
              <a:solidFill>
                <a:srgbClr val="4F81BD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Hexagon 116"/>
            <p:cNvSpPr/>
            <p:nvPr/>
          </p:nvSpPr>
          <p:spPr>
            <a:xfrm>
              <a:off x="1683069" y="2792770"/>
              <a:ext cx="1221249" cy="1052801"/>
            </a:xfrm>
            <a:prstGeom prst="hexagon">
              <a:avLst/>
            </a:prstGeom>
            <a:noFill/>
            <a:ln w="12700" cmpd="sng">
              <a:solidFill>
                <a:srgbClr val="4F81BD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Hexagon 117"/>
            <p:cNvSpPr/>
            <p:nvPr/>
          </p:nvSpPr>
          <p:spPr>
            <a:xfrm>
              <a:off x="2643668" y="2260986"/>
              <a:ext cx="1221249" cy="1052801"/>
            </a:xfrm>
            <a:prstGeom prst="hexagon">
              <a:avLst/>
            </a:prstGeom>
            <a:noFill/>
            <a:ln w="12700" cmpd="sng">
              <a:solidFill>
                <a:srgbClr val="4F81BD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Hexagon 118"/>
            <p:cNvSpPr/>
            <p:nvPr/>
          </p:nvSpPr>
          <p:spPr>
            <a:xfrm>
              <a:off x="1685343" y="3850614"/>
              <a:ext cx="1221249" cy="1052801"/>
            </a:xfrm>
            <a:prstGeom prst="hexagon">
              <a:avLst/>
            </a:prstGeom>
            <a:noFill/>
            <a:ln w="12700" cmpd="sng">
              <a:solidFill>
                <a:srgbClr val="4F81BD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Hexagon 119"/>
            <p:cNvSpPr/>
            <p:nvPr/>
          </p:nvSpPr>
          <p:spPr>
            <a:xfrm>
              <a:off x="2643668" y="3319170"/>
              <a:ext cx="1221249" cy="1052801"/>
            </a:xfrm>
            <a:prstGeom prst="hexagon">
              <a:avLst/>
            </a:prstGeom>
            <a:noFill/>
            <a:ln w="12700" cmpd="sng">
              <a:solidFill>
                <a:srgbClr val="4F81BD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Hexagon 120"/>
            <p:cNvSpPr/>
            <p:nvPr/>
          </p:nvSpPr>
          <p:spPr>
            <a:xfrm>
              <a:off x="2643668" y="4371971"/>
              <a:ext cx="1221249" cy="1052801"/>
            </a:xfrm>
            <a:prstGeom prst="hexagon">
              <a:avLst/>
            </a:prstGeom>
            <a:noFill/>
            <a:ln w="12700" cmpd="sng">
              <a:solidFill>
                <a:srgbClr val="4F81BD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7" name="Group 226"/>
          <p:cNvGrpSpPr/>
          <p:nvPr/>
        </p:nvGrpSpPr>
        <p:grpSpPr>
          <a:xfrm>
            <a:off x="4914913" y="1682980"/>
            <a:ext cx="3140173" cy="3684803"/>
            <a:chOff x="4914913" y="1682980"/>
            <a:chExt cx="3140173" cy="3684803"/>
          </a:xfrm>
        </p:grpSpPr>
        <p:sp>
          <p:nvSpPr>
            <p:cNvPr id="111" name="Oval 110"/>
            <p:cNvSpPr/>
            <p:nvPr/>
          </p:nvSpPr>
          <p:spPr>
            <a:xfrm>
              <a:off x="6046246" y="2344684"/>
              <a:ext cx="56989" cy="56989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/>
            <p:cNvSpPr/>
            <p:nvPr/>
          </p:nvSpPr>
          <p:spPr>
            <a:xfrm>
              <a:off x="6198646" y="2497084"/>
              <a:ext cx="56989" cy="56989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/>
            <p:cNvSpPr/>
            <p:nvPr/>
          </p:nvSpPr>
          <p:spPr>
            <a:xfrm>
              <a:off x="6245213" y="2608779"/>
              <a:ext cx="56989" cy="56989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/>
            <p:cNvSpPr/>
            <p:nvPr/>
          </p:nvSpPr>
          <p:spPr>
            <a:xfrm>
              <a:off x="6397613" y="2761179"/>
              <a:ext cx="56989" cy="56989"/>
            </a:xfrm>
            <a:prstGeom prst="ellipse">
              <a:avLst/>
            </a:prstGeom>
            <a:solidFill>
              <a:srgbClr val="D16349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/>
            <p:cNvSpPr/>
            <p:nvPr/>
          </p:nvSpPr>
          <p:spPr>
            <a:xfrm>
              <a:off x="6468603" y="2913579"/>
              <a:ext cx="56989" cy="56989"/>
            </a:xfrm>
            <a:prstGeom prst="ellipse">
              <a:avLst/>
            </a:prstGeom>
            <a:solidFill>
              <a:srgbClr val="D16349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/>
            <p:cNvSpPr/>
            <p:nvPr/>
          </p:nvSpPr>
          <p:spPr>
            <a:xfrm>
              <a:off x="6588439" y="3106684"/>
              <a:ext cx="56989" cy="56989"/>
            </a:xfrm>
            <a:prstGeom prst="ellipse">
              <a:avLst/>
            </a:prstGeom>
            <a:solidFill>
              <a:srgbClr val="D16349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/>
            <p:cNvSpPr/>
            <p:nvPr/>
          </p:nvSpPr>
          <p:spPr>
            <a:xfrm>
              <a:off x="6846672" y="3259084"/>
              <a:ext cx="56989" cy="56989"/>
            </a:xfrm>
            <a:prstGeom prst="ellipse">
              <a:avLst/>
            </a:prstGeom>
            <a:solidFill>
              <a:srgbClr val="D16349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/>
            <p:cNvSpPr/>
            <p:nvPr/>
          </p:nvSpPr>
          <p:spPr>
            <a:xfrm>
              <a:off x="6901380" y="3387061"/>
              <a:ext cx="56989" cy="56989"/>
            </a:xfrm>
            <a:prstGeom prst="ellipse">
              <a:avLst/>
            </a:prstGeom>
            <a:solidFill>
              <a:srgbClr val="D16349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/>
            <p:cNvSpPr/>
            <p:nvPr/>
          </p:nvSpPr>
          <p:spPr>
            <a:xfrm>
              <a:off x="7110767" y="3555743"/>
              <a:ext cx="56989" cy="56989"/>
            </a:xfrm>
            <a:prstGeom prst="ellipse">
              <a:avLst/>
            </a:prstGeom>
            <a:solidFill>
              <a:srgbClr val="3366FF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/>
            <p:cNvSpPr/>
            <p:nvPr/>
          </p:nvSpPr>
          <p:spPr>
            <a:xfrm>
              <a:off x="7263167" y="3708143"/>
              <a:ext cx="56989" cy="56989"/>
            </a:xfrm>
            <a:prstGeom prst="ellipse">
              <a:avLst/>
            </a:prstGeom>
            <a:solidFill>
              <a:srgbClr val="3366FF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/>
            <p:cNvSpPr/>
            <p:nvPr/>
          </p:nvSpPr>
          <p:spPr>
            <a:xfrm>
              <a:off x="6240655" y="2954284"/>
              <a:ext cx="56989" cy="56989"/>
            </a:xfrm>
            <a:prstGeom prst="ellipse">
              <a:avLst/>
            </a:prstGeom>
            <a:solidFill>
              <a:srgbClr val="D16349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/>
            <p:cNvSpPr/>
            <p:nvPr/>
          </p:nvSpPr>
          <p:spPr>
            <a:xfrm>
              <a:off x="6287222" y="3090402"/>
              <a:ext cx="56989" cy="56989"/>
            </a:xfrm>
            <a:prstGeom prst="ellipse">
              <a:avLst/>
            </a:prstGeom>
            <a:solidFill>
              <a:srgbClr val="D16349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/>
            <p:cNvSpPr/>
            <p:nvPr/>
          </p:nvSpPr>
          <p:spPr>
            <a:xfrm>
              <a:off x="6439622" y="3242802"/>
              <a:ext cx="56989" cy="56989"/>
            </a:xfrm>
            <a:prstGeom prst="ellipse">
              <a:avLst/>
            </a:prstGeom>
            <a:solidFill>
              <a:srgbClr val="D16349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/>
            <p:cNvSpPr/>
            <p:nvPr/>
          </p:nvSpPr>
          <p:spPr>
            <a:xfrm>
              <a:off x="6640868" y="3411484"/>
              <a:ext cx="56989" cy="56989"/>
            </a:xfrm>
            <a:prstGeom prst="ellipse">
              <a:avLst/>
            </a:prstGeom>
            <a:solidFill>
              <a:srgbClr val="D16349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/>
            <p:cNvSpPr/>
            <p:nvPr/>
          </p:nvSpPr>
          <p:spPr>
            <a:xfrm>
              <a:off x="6882819" y="3555743"/>
              <a:ext cx="56989" cy="56989"/>
            </a:xfrm>
            <a:prstGeom prst="ellipse">
              <a:avLst/>
            </a:prstGeom>
            <a:solidFill>
              <a:srgbClr val="D16349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/>
            <p:cNvSpPr/>
            <p:nvPr/>
          </p:nvSpPr>
          <p:spPr>
            <a:xfrm>
              <a:off x="6929386" y="3708143"/>
              <a:ext cx="56989" cy="56989"/>
            </a:xfrm>
            <a:prstGeom prst="ellipse">
              <a:avLst/>
            </a:prstGeom>
            <a:solidFill>
              <a:srgbClr val="3366FF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/>
            <p:cNvSpPr/>
            <p:nvPr/>
          </p:nvSpPr>
          <p:spPr>
            <a:xfrm>
              <a:off x="7098068" y="3844261"/>
              <a:ext cx="56989" cy="56989"/>
            </a:xfrm>
            <a:prstGeom prst="ellipse">
              <a:avLst/>
            </a:prstGeom>
            <a:solidFill>
              <a:srgbClr val="3366FF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/>
            <p:cNvSpPr/>
            <p:nvPr/>
          </p:nvSpPr>
          <p:spPr>
            <a:xfrm>
              <a:off x="6919941" y="2583381"/>
              <a:ext cx="56989" cy="56989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/>
            <p:cNvSpPr/>
            <p:nvPr/>
          </p:nvSpPr>
          <p:spPr>
            <a:xfrm>
              <a:off x="6966508" y="2735781"/>
              <a:ext cx="56989" cy="56989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/>
            <p:cNvSpPr/>
            <p:nvPr/>
          </p:nvSpPr>
          <p:spPr>
            <a:xfrm>
              <a:off x="7037498" y="2888181"/>
              <a:ext cx="56989" cy="56989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Oval 138"/>
            <p:cNvSpPr/>
            <p:nvPr/>
          </p:nvSpPr>
          <p:spPr>
            <a:xfrm>
              <a:off x="7189898" y="3065004"/>
              <a:ext cx="56989" cy="56989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/>
            <p:cNvSpPr/>
            <p:nvPr/>
          </p:nvSpPr>
          <p:spPr>
            <a:xfrm>
              <a:off x="6809550" y="2888181"/>
              <a:ext cx="56989" cy="56989"/>
            </a:xfrm>
            <a:prstGeom prst="ellipse">
              <a:avLst/>
            </a:prstGeom>
            <a:solidFill>
              <a:srgbClr val="D16349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Oval 140"/>
            <p:cNvSpPr/>
            <p:nvPr/>
          </p:nvSpPr>
          <p:spPr>
            <a:xfrm>
              <a:off x="6856117" y="3065004"/>
              <a:ext cx="56989" cy="56989"/>
            </a:xfrm>
            <a:prstGeom prst="ellipse">
              <a:avLst/>
            </a:prstGeom>
            <a:solidFill>
              <a:srgbClr val="D16349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/>
            <p:cNvSpPr/>
            <p:nvPr/>
          </p:nvSpPr>
          <p:spPr>
            <a:xfrm>
              <a:off x="7008517" y="3217404"/>
              <a:ext cx="56989" cy="56989"/>
            </a:xfrm>
            <a:prstGeom prst="ellipse">
              <a:avLst/>
            </a:prstGeom>
            <a:solidFill>
              <a:srgbClr val="D16349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/>
            <p:cNvSpPr/>
            <p:nvPr/>
          </p:nvSpPr>
          <p:spPr>
            <a:xfrm>
              <a:off x="7226045" y="3386086"/>
              <a:ext cx="56989" cy="56989"/>
            </a:xfrm>
            <a:prstGeom prst="ellipse">
              <a:avLst/>
            </a:prstGeom>
            <a:solidFill>
              <a:srgbClr val="3366FF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/>
            <p:cNvSpPr/>
            <p:nvPr/>
          </p:nvSpPr>
          <p:spPr>
            <a:xfrm>
              <a:off x="6206787" y="2374969"/>
              <a:ext cx="56989" cy="56989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/>
            <p:cNvSpPr/>
            <p:nvPr/>
          </p:nvSpPr>
          <p:spPr>
            <a:xfrm>
              <a:off x="6359187" y="2527369"/>
              <a:ext cx="56989" cy="56989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/>
            <p:cNvSpPr/>
            <p:nvPr/>
          </p:nvSpPr>
          <p:spPr>
            <a:xfrm>
              <a:off x="6405754" y="2639064"/>
              <a:ext cx="56989" cy="56989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/>
            <p:cNvSpPr/>
            <p:nvPr/>
          </p:nvSpPr>
          <p:spPr>
            <a:xfrm>
              <a:off x="6558154" y="2791464"/>
              <a:ext cx="56989" cy="56989"/>
            </a:xfrm>
            <a:prstGeom prst="ellipse">
              <a:avLst/>
            </a:prstGeom>
            <a:solidFill>
              <a:srgbClr val="D16349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/>
            <p:cNvSpPr/>
            <p:nvPr/>
          </p:nvSpPr>
          <p:spPr>
            <a:xfrm>
              <a:off x="6629144" y="2943864"/>
              <a:ext cx="56989" cy="56989"/>
            </a:xfrm>
            <a:prstGeom prst="ellipse">
              <a:avLst/>
            </a:prstGeom>
            <a:solidFill>
              <a:srgbClr val="D16349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/>
            <p:cNvSpPr/>
            <p:nvPr/>
          </p:nvSpPr>
          <p:spPr>
            <a:xfrm>
              <a:off x="6748980" y="3136969"/>
              <a:ext cx="56989" cy="56989"/>
            </a:xfrm>
            <a:prstGeom prst="ellipse">
              <a:avLst/>
            </a:prstGeom>
            <a:solidFill>
              <a:srgbClr val="D16349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49"/>
            <p:cNvSpPr/>
            <p:nvPr/>
          </p:nvSpPr>
          <p:spPr>
            <a:xfrm>
              <a:off x="6966508" y="3289369"/>
              <a:ext cx="56989" cy="56989"/>
            </a:xfrm>
            <a:prstGeom prst="ellipse">
              <a:avLst/>
            </a:prstGeom>
            <a:solidFill>
              <a:srgbClr val="D16349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/>
            <p:cNvSpPr/>
            <p:nvPr/>
          </p:nvSpPr>
          <p:spPr>
            <a:xfrm>
              <a:off x="7118908" y="3458051"/>
              <a:ext cx="56989" cy="56989"/>
            </a:xfrm>
            <a:prstGeom prst="ellipse">
              <a:avLst/>
            </a:prstGeom>
            <a:solidFill>
              <a:srgbClr val="3366FF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/>
            <p:cNvSpPr/>
            <p:nvPr/>
          </p:nvSpPr>
          <p:spPr>
            <a:xfrm>
              <a:off x="7271308" y="3586028"/>
              <a:ext cx="56989" cy="56989"/>
            </a:xfrm>
            <a:prstGeom prst="ellipse">
              <a:avLst/>
            </a:prstGeom>
            <a:solidFill>
              <a:srgbClr val="3366FF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/>
            <p:cNvSpPr/>
            <p:nvPr/>
          </p:nvSpPr>
          <p:spPr>
            <a:xfrm>
              <a:off x="7423708" y="3738428"/>
              <a:ext cx="56989" cy="56989"/>
            </a:xfrm>
            <a:prstGeom prst="ellipse">
              <a:avLst/>
            </a:prstGeom>
            <a:solidFill>
              <a:srgbClr val="3366FF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/>
            <p:cNvSpPr/>
            <p:nvPr/>
          </p:nvSpPr>
          <p:spPr>
            <a:xfrm>
              <a:off x="6401196" y="2984569"/>
              <a:ext cx="56989" cy="56989"/>
            </a:xfrm>
            <a:prstGeom prst="ellipse">
              <a:avLst/>
            </a:prstGeom>
            <a:solidFill>
              <a:srgbClr val="D16349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/>
            <p:cNvSpPr/>
            <p:nvPr/>
          </p:nvSpPr>
          <p:spPr>
            <a:xfrm>
              <a:off x="6447763" y="3120687"/>
              <a:ext cx="56989" cy="56989"/>
            </a:xfrm>
            <a:prstGeom prst="ellipse">
              <a:avLst/>
            </a:prstGeom>
            <a:solidFill>
              <a:srgbClr val="D16349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/>
            <p:cNvSpPr/>
            <p:nvPr/>
          </p:nvSpPr>
          <p:spPr>
            <a:xfrm>
              <a:off x="6600163" y="3273087"/>
              <a:ext cx="56989" cy="56989"/>
            </a:xfrm>
            <a:prstGeom prst="ellipse">
              <a:avLst/>
            </a:prstGeom>
            <a:solidFill>
              <a:srgbClr val="D16349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/>
            <p:cNvSpPr/>
            <p:nvPr/>
          </p:nvSpPr>
          <p:spPr>
            <a:xfrm>
              <a:off x="6801409" y="3441769"/>
              <a:ext cx="56989" cy="56989"/>
            </a:xfrm>
            <a:prstGeom prst="ellipse">
              <a:avLst/>
            </a:prstGeom>
            <a:solidFill>
              <a:srgbClr val="D16349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/>
            <p:cNvSpPr/>
            <p:nvPr/>
          </p:nvSpPr>
          <p:spPr>
            <a:xfrm>
              <a:off x="7043360" y="3586028"/>
              <a:ext cx="56989" cy="56989"/>
            </a:xfrm>
            <a:prstGeom prst="ellipse">
              <a:avLst/>
            </a:prstGeom>
            <a:solidFill>
              <a:srgbClr val="3366FF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/>
            <p:cNvSpPr/>
            <p:nvPr/>
          </p:nvSpPr>
          <p:spPr>
            <a:xfrm>
              <a:off x="7089927" y="3738428"/>
              <a:ext cx="56989" cy="56989"/>
            </a:xfrm>
            <a:prstGeom prst="ellipse">
              <a:avLst/>
            </a:prstGeom>
            <a:solidFill>
              <a:srgbClr val="3366FF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/>
            <p:cNvSpPr/>
            <p:nvPr/>
          </p:nvSpPr>
          <p:spPr>
            <a:xfrm>
              <a:off x="7258609" y="3874546"/>
              <a:ext cx="56989" cy="56989"/>
            </a:xfrm>
            <a:prstGeom prst="ellipse">
              <a:avLst/>
            </a:prstGeom>
            <a:solidFill>
              <a:srgbClr val="3366FF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/>
            <p:cNvSpPr/>
            <p:nvPr/>
          </p:nvSpPr>
          <p:spPr>
            <a:xfrm>
              <a:off x="7080482" y="2613666"/>
              <a:ext cx="56989" cy="56989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Oval 161"/>
            <p:cNvSpPr/>
            <p:nvPr/>
          </p:nvSpPr>
          <p:spPr>
            <a:xfrm>
              <a:off x="7127049" y="2766066"/>
              <a:ext cx="56989" cy="56989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Oval 162"/>
            <p:cNvSpPr/>
            <p:nvPr/>
          </p:nvSpPr>
          <p:spPr>
            <a:xfrm>
              <a:off x="7198039" y="2918466"/>
              <a:ext cx="56989" cy="56989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/>
            <p:cNvSpPr/>
            <p:nvPr/>
          </p:nvSpPr>
          <p:spPr>
            <a:xfrm>
              <a:off x="7350439" y="3095289"/>
              <a:ext cx="56989" cy="56989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Oval 164"/>
            <p:cNvSpPr/>
            <p:nvPr/>
          </p:nvSpPr>
          <p:spPr>
            <a:xfrm>
              <a:off x="6970091" y="2918466"/>
              <a:ext cx="56989" cy="56989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Oval 165"/>
            <p:cNvSpPr/>
            <p:nvPr/>
          </p:nvSpPr>
          <p:spPr>
            <a:xfrm>
              <a:off x="7073645" y="3095289"/>
              <a:ext cx="56989" cy="56989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Oval 166"/>
            <p:cNvSpPr/>
            <p:nvPr/>
          </p:nvSpPr>
          <p:spPr>
            <a:xfrm>
              <a:off x="7169058" y="3312817"/>
              <a:ext cx="56989" cy="56989"/>
            </a:xfrm>
            <a:prstGeom prst="ellipse">
              <a:avLst/>
            </a:prstGeom>
            <a:solidFill>
              <a:srgbClr val="3366FF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/>
            <p:cNvSpPr/>
            <p:nvPr/>
          </p:nvSpPr>
          <p:spPr>
            <a:xfrm>
              <a:off x="7386586" y="3416371"/>
              <a:ext cx="56989" cy="56989"/>
            </a:xfrm>
            <a:prstGeom prst="ellipse">
              <a:avLst/>
            </a:prstGeom>
            <a:solidFill>
              <a:srgbClr val="3366FF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Oval 168"/>
            <p:cNvSpPr/>
            <p:nvPr/>
          </p:nvSpPr>
          <p:spPr>
            <a:xfrm>
              <a:off x="6190505" y="3140223"/>
              <a:ext cx="56989" cy="56989"/>
            </a:xfrm>
            <a:prstGeom prst="ellipse">
              <a:avLst/>
            </a:prstGeom>
            <a:solidFill>
              <a:srgbClr val="D16349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/>
            <p:cNvSpPr/>
            <p:nvPr/>
          </p:nvSpPr>
          <p:spPr>
            <a:xfrm>
              <a:off x="6342905" y="3292623"/>
              <a:ext cx="56989" cy="56989"/>
            </a:xfrm>
            <a:prstGeom prst="ellipse">
              <a:avLst/>
            </a:prstGeom>
            <a:solidFill>
              <a:srgbClr val="D16349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/>
            <p:cNvSpPr/>
            <p:nvPr/>
          </p:nvSpPr>
          <p:spPr>
            <a:xfrm>
              <a:off x="6389472" y="3404318"/>
              <a:ext cx="56989" cy="56989"/>
            </a:xfrm>
            <a:prstGeom prst="ellipse">
              <a:avLst/>
            </a:prstGeom>
            <a:solidFill>
              <a:srgbClr val="D16349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/>
            <p:cNvSpPr/>
            <p:nvPr/>
          </p:nvSpPr>
          <p:spPr>
            <a:xfrm>
              <a:off x="6541872" y="3556718"/>
              <a:ext cx="56989" cy="56989"/>
            </a:xfrm>
            <a:prstGeom prst="ellipse">
              <a:avLst/>
            </a:prstGeom>
            <a:solidFill>
              <a:srgbClr val="D16349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/>
            <p:cNvSpPr/>
            <p:nvPr/>
          </p:nvSpPr>
          <p:spPr>
            <a:xfrm>
              <a:off x="6612862" y="3709118"/>
              <a:ext cx="56989" cy="56989"/>
            </a:xfrm>
            <a:prstGeom prst="ellipse">
              <a:avLst/>
            </a:prstGeom>
            <a:solidFill>
              <a:srgbClr val="D16349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Oval 173"/>
            <p:cNvSpPr/>
            <p:nvPr/>
          </p:nvSpPr>
          <p:spPr>
            <a:xfrm>
              <a:off x="6732698" y="3902223"/>
              <a:ext cx="56989" cy="56989"/>
            </a:xfrm>
            <a:prstGeom prst="ellipse">
              <a:avLst/>
            </a:prstGeom>
            <a:solidFill>
              <a:srgbClr val="CCFFCC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/>
            <p:cNvSpPr/>
            <p:nvPr/>
          </p:nvSpPr>
          <p:spPr>
            <a:xfrm>
              <a:off x="6885098" y="4054623"/>
              <a:ext cx="56989" cy="56989"/>
            </a:xfrm>
            <a:prstGeom prst="ellipse">
              <a:avLst/>
            </a:prstGeom>
            <a:solidFill>
              <a:srgbClr val="CCFFCC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/>
            <p:cNvSpPr/>
            <p:nvPr/>
          </p:nvSpPr>
          <p:spPr>
            <a:xfrm>
              <a:off x="7102626" y="4223305"/>
              <a:ext cx="56989" cy="56989"/>
            </a:xfrm>
            <a:prstGeom prst="ellipse">
              <a:avLst/>
            </a:prstGeom>
            <a:solidFill>
              <a:srgbClr val="3366FF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76"/>
            <p:cNvSpPr/>
            <p:nvPr/>
          </p:nvSpPr>
          <p:spPr>
            <a:xfrm>
              <a:off x="7255026" y="4351282"/>
              <a:ext cx="56989" cy="56989"/>
            </a:xfrm>
            <a:prstGeom prst="ellipse">
              <a:avLst/>
            </a:prstGeom>
            <a:solidFill>
              <a:srgbClr val="FFE947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77"/>
            <p:cNvSpPr/>
            <p:nvPr/>
          </p:nvSpPr>
          <p:spPr>
            <a:xfrm>
              <a:off x="7407426" y="4503682"/>
              <a:ext cx="56989" cy="56989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78"/>
            <p:cNvSpPr/>
            <p:nvPr/>
          </p:nvSpPr>
          <p:spPr>
            <a:xfrm>
              <a:off x="6384914" y="3749823"/>
              <a:ext cx="56989" cy="56989"/>
            </a:xfrm>
            <a:prstGeom prst="ellipse">
              <a:avLst/>
            </a:prstGeom>
            <a:solidFill>
              <a:srgbClr val="D16349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/>
            <p:cNvSpPr/>
            <p:nvPr/>
          </p:nvSpPr>
          <p:spPr>
            <a:xfrm>
              <a:off x="6431481" y="3885941"/>
              <a:ext cx="56989" cy="56989"/>
            </a:xfrm>
            <a:prstGeom prst="ellipse">
              <a:avLst/>
            </a:prstGeom>
            <a:solidFill>
              <a:srgbClr val="CCFFCC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/>
            <p:cNvSpPr/>
            <p:nvPr/>
          </p:nvSpPr>
          <p:spPr>
            <a:xfrm>
              <a:off x="6583881" y="4038341"/>
              <a:ext cx="56989" cy="56989"/>
            </a:xfrm>
            <a:prstGeom prst="ellipse">
              <a:avLst/>
            </a:prstGeom>
            <a:solidFill>
              <a:srgbClr val="CCFFCC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/>
            <p:cNvSpPr/>
            <p:nvPr/>
          </p:nvSpPr>
          <p:spPr>
            <a:xfrm>
              <a:off x="6785127" y="4207023"/>
              <a:ext cx="56989" cy="56989"/>
            </a:xfrm>
            <a:prstGeom prst="ellipse">
              <a:avLst/>
            </a:prstGeom>
            <a:solidFill>
              <a:srgbClr val="CCFFCC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Oval 182"/>
            <p:cNvSpPr/>
            <p:nvPr/>
          </p:nvSpPr>
          <p:spPr>
            <a:xfrm>
              <a:off x="6961950" y="4335000"/>
              <a:ext cx="56989" cy="56989"/>
            </a:xfrm>
            <a:prstGeom prst="ellipse">
              <a:avLst/>
            </a:prstGeom>
            <a:solidFill>
              <a:srgbClr val="CCFFCC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 183"/>
            <p:cNvSpPr/>
            <p:nvPr/>
          </p:nvSpPr>
          <p:spPr>
            <a:xfrm>
              <a:off x="7073645" y="4503682"/>
              <a:ext cx="56989" cy="56989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/>
            <p:cNvSpPr/>
            <p:nvPr/>
          </p:nvSpPr>
          <p:spPr>
            <a:xfrm>
              <a:off x="7242327" y="4639800"/>
              <a:ext cx="56989" cy="56989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 185"/>
            <p:cNvSpPr/>
            <p:nvPr/>
          </p:nvSpPr>
          <p:spPr>
            <a:xfrm>
              <a:off x="7064200" y="3378920"/>
              <a:ext cx="56989" cy="56989"/>
            </a:xfrm>
            <a:prstGeom prst="ellipse">
              <a:avLst/>
            </a:prstGeom>
            <a:solidFill>
              <a:srgbClr val="3366FF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 186"/>
            <p:cNvSpPr/>
            <p:nvPr/>
          </p:nvSpPr>
          <p:spPr>
            <a:xfrm>
              <a:off x="7110767" y="3531320"/>
              <a:ext cx="56989" cy="56989"/>
            </a:xfrm>
            <a:prstGeom prst="ellipse">
              <a:avLst/>
            </a:prstGeom>
            <a:solidFill>
              <a:srgbClr val="3366FF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Oval 187"/>
            <p:cNvSpPr/>
            <p:nvPr/>
          </p:nvSpPr>
          <p:spPr>
            <a:xfrm>
              <a:off x="7181757" y="3683720"/>
              <a:ext cx="56989" cy="56989"/>
            </a:xfrm>
            <a:prstGeom prst="ellipse">
              <a:avLst/>
            </a:prstGeom>
            <a:solidFill>
              <a:srgbClr val="3366FF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Oval 188"/>
            <p:cNvSpPr/>
            <p:nvPr/>
          </p:nvSpPr>
          <p:spPr>
            <a:xfrm>
              <a:off x="7334157" y="3860543"/>
              <a:ext cx="56989" cy="56989"/>
            </a:xfrm>
            <a:prstGeom prst="ellipse">
              <a:avLst/>
            </a:prstGeom>
            <a:solidFill>
              <a:srgbClr val="3366FF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Oval 189"/>
            <p:cNvSpPr/>
            <p:nvPr/>
          </p:nvSpPr>
          <p:spPr>
            <a:xfrm>
              <a:off x="6953809" y="3683720"/>
              <a:ext cx="56989" cy="56989"/>
            </a:xfrm>
            <a:prstGeom prst="ellipse">
              <a:avLst/>
            </a:prstGeom>
            <a:solidFill>
              <a:srgbClr val="3366FF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Oval 190"/>
            <p:cNvSpPr/>
            <p:nvPr/>
          </p:nvSpPr>
          <p:spPr>
            <a:xfrm>
              <a:off x="7000376" y="3860543"/>
              <a:ext cx="56989" cy="56989"/>
            </a:xfrm>
            <a:prstGeom prst="ellipse">
              <a:avLst/>
            </a:prstGeom>
            <a:solidFill>
              <a:srgbClr val="3366FF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Oval 191"/>
            <p:cNvSpPr/>
            <p:nvPr/>
          </p:nvSpPr>
          <p:spPr>
            <a:xfrm>
              <a:off x="7152776" y="4012943"/>
              <a:ext cx="56989" cy="56989"/>
            </a:xfrm>
            <a:prstGeom prst="ellipse">
              <a:avLst/>
            </a:prstGeom>
            <a:solidFill>
              <a:srgbClr val="3366FF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Oval 192"/>
            <p:cNvSpPr/>
            <p:nvPr/>
          </p:nvSpPr>
          <p:spPr>
            <a:xfrm>
              <a:off x="7370304" y="4181625"/>
              <a:ext cx="56989" cy="56989"/>
            </a:xfrm>
            <a:prstGeom prst="ellipse">
              <a:avLst/>
            </a:prstGeom>
            <a:solidFill>
              <a:srgbClr val="3366FF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Oval 193"/>
            <p:cNvSpPr/>
            <p:nvPr/>
          </p:nvSpPr>
          <p:spPr>
            <a:xfrm>
              <a:off x="6351046" y="3170508"/>
              <a:ext cx="56989" cy="56989"/>
            </a:xfrm>
            <a:prstGeom prst="ellipse">
              <a:avLst/>
            </a:prstGeom>
            <a:solidFill>
              <a:srgbClr val="D16349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Oval 194"/>
            <p:cNvSpPr/>
            <p:nvPr/>
          </p:nvSpPr>
          <p:spPr>
            <a:xfrm>
              <a:off x="6503446" y="3322908"/>
              <a:ext cx="56989" cy="56989"/>
            </a:xfrm>
            <a:prstGeom prst="ellipse">
              <a:avLst/>
            </a:prstGeom>
            <a:solidFill>
              <a:srgbClr val="D16349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" name="Oval 195"/>
            <p:cNvSpPr/>
            <p:nvPr/>
          </p:nvSpPr>
          <p:spPr>
            <a:xfrm>
              <a:off x="6550013" y="3434603"/>
              <a:ext cx="56989" cy="56989"/>
            </a:xfrm>
            <a:prstGeom prst="ellipse">
              <a:avLst/>
            </a:prstGeom>
            <a:solidFill>
              <a:srgbClr val="D16349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Oval 196"/>
            <p:cNvSpPr/>
            <p:nvPr/>
          </p:nvSpPr>
          <p:spPr>
            <a:xfrm>
              <a:off x="6702413" y="3587003"/>
              <a:ext cx="56989" cy="56989"/>
            </a:xfrm>
            <a:prstGeom prst="ellipse">
              <a:avLst/>
            </a:prstGeom>
            <a:solidFill>
              <a:srgbClr val="D16349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Oval 197"/>
            <p:cNvSpPr/>
            <p:nvPr/>
          </p:nvSpPr>
          <p:spPr>
            <a:xfrm>
              <a:off x="6773403" y="3837095"/>
              <a:ext cx="56989" cy="56989"/>
            </a:xfrm>
            <a:prstGeom prst="ellipse">
              <a:avLst/>
            </a:prstGeom>
            <a:solidFill>
              <a:srgbClr val="CCFFCC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Oval 198"/>
            <p:cNvSpPr/>
            <p:nvPr/>
          </p:nvSpPr>
          <p:spPr>
            <a:xfrm>
              <a:off x="6966508" y="3932508"/>
              <a:ext cx="56989" cy="56989"/>
            </a:xfrm>
            <a:prstGeom prst="ellipse">
              <a:avLst/>
            </a:prstGeom>
            <a:solidFill>
              <a:srgbClr val="3366FF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" name="Oval 199"/>
            <p:cNvSpPr/>
            <p:nvPr/>
          </p:nvSpPr>
          <p:spPr>
            <a:xfrm>
              <a:off x="7151472" y="4084908"/>
              <a:ext cx="56989" cy="56989"/>
            </a:xfrm>
            <a:prstGeom prst="ellipse">
              <a:avLst/>
            </a:prstGeom>
            <a:solidFill>
              <a:srgbClr val="3366FF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" name="Oval 200"/>
            <p:cNvSpPr/>
            <p:nvPr/>
          </p:nvSpPr>
          <p:spPr>
            <a:xfrm>
              <a:off x="7263167" y="4253590"/>
              <a:ext cx="56989" cy="56989"/>
            </a:xfrm>
            <a:prstGeom prst="ellipse">
              <a:avLst/>
            </a:prstGeom>
            <a:solidFill>
              <a:srgbClr val="3366FF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Oval 201"/>
            <p:cNvSpPr/>
            <p:nvPr/>
          </p:nvSpPr>
          <p:spPr>
            <a:xfrm>
              <a:off x="7415567" y="4381567"/>
              <a:ext cx="56989" cy="56989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" name="Oval 202"/>
            <p:cNvSpPr/>
            <p:nvPr/>
          </p:nvSpPr>
          <p:spPr>
            <a:xfrm>
              <a:off x="7567967" y="4533967"/>
              <a:ext cx="56989" cy="56989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" name="Oval 203"/>
            <p:cNvSpPr/>
            <p:nvPr/>
          </p:nvSpPr>
          <p:spPr>
            <a:xfrm>
              <a:off x="6545455" y="3780108"/>
              <a:ext cx="56989" cy="56989"/>
            </a:xfrm>
            <a:prstGeom prst="ellipse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Oval 204"/>
            <p:cNvSpPr/>
            <p:nvPr/>
          </p:nvSpPr>
          <p:spPr>
            <a:xfrm>
              <a:off x="6592022" y="3916226"/>
              <a:ext cx="56989" cy="56989"/>
            </a:xfrm>
            <a:prstGeom prst="ellipse">
              <a:avLst/>
            </a:prstGeom>
            <a:solidFill>
              <a:srgbClr val="CCFFCC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Oval 205"/>
            <p:cNvSpPr/>
            <p:nvPr/>
          </p:nvSpPr>
          <p:spPr>
            <a:xfrm>
              <a:off x="6744422" y="4068626"/>
              <a:ext cx="56989" cy="56989"/>
            </a:xfrm>
            <a:prstGeom prst="ellipse">
              <a:avLst/>
            </a:prstGeom>
            <a:solidFill>
              <a:srgbClr val="CCFFCC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Oval 206"/>
            <p:cNvSpPr/>
            <p:nvPr/>
          </p:nvSpPr>
          <p:spPr>
            <a:xfrm>
              <a:off x="6945668" y="4237308"/>
              <a:ext cx="56989" cy="56989"/>
            </a:xfrm>
            <a:prstGeom prst="ellipse">
              <a:avLst/>
            </a:prstGeom>
            <a:solidFill>
              <a:srgbClr val="CCFFCC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Oval 207"/>
            <p:cNvSpPr/>
            <p:nvPr/>
          </p:nvSpPr>
          <p:spPr>
            <a:xfrm>
              <a:off x="7187619" y="4381567"/>
              <a:ext cx="56989" cy="56989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Oval 208"/>
            <p:cNvSpPr/>
            <p:nvPr/>
          </p:nvSpPr>
          <p:spPr>
            <a:xfrm>
              <a:off x="7234186" y="4533967"/>
              <a:ext cx="56989" cy="56989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Oval 209"/>
            <p:cNvSpPr/>
            <p:nvPr/>
          </p:nvSpPr>
          <p:spPr>
            <a:xfrm>
              <a:off x="7402868" y="4670085"/>
              <a:ext cx="56989" cy="56989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Oval 210"/>
            <p:cNvSpPr/>
            <p:nvPr/>
          </p:nvSpPr>
          <p:spPr>
            <a:xfrm>
              <a:off x="7224741" y="3409205"/>
              <a:ext cx="56989" cy="56989"/>
            </a:xfrm>
            <a:prstGeom prst="ellipse">
              <a:avLst/>
            </a:prstGeom>
            <a:solidFill>
              <a:srgbClr val="3366FF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Oval 211"/>
            <p:cNvSpPr/>
            <p:nvPr/>
          </p:nvSpPr>
          <p:spPr>
            <a:xfrm>
              <a:off x="7271308" y="3561605"/>
              <a:ext cx="56989" cy="56989"/>
            </a:xfrm>
            <a:prstGeom prst="ellipse">
              <a:avLst/>
            </a:prstGeom>
            <a:solidFill>
              <a:srgbClr val="3366FF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/>
            <p:cNvSpPr/>
            <p:nvPr/>
          </p:nvSpPr>
          <p:spPr>
            <a:xfrm>
              <a:off x="7342298" y="3714005"/>
              <a:ext cx="56989" cy="56989"/>
            </a:xfrm>
            <a:prstGeom prst="ellipse">
              <a:avLst/>
            </a:prstGeom>
            <a:solidFill>
              <a:srgbClr val="3366FF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/>
            <p:cNvSpPr/>
            <p:nvPr/>
          </p:nvSpPr>
          <p:spPr>
            <a:xfrm>
              <a:off x="7494698" y="3890828"/>
              <a:ext cx="56989" cy="56989"/>
            </a:xfrm>
            <a:prstGeom prst="ellipse">
              <a:avLst/>
            </a:prstGeom>
            <a:solidFill>
              <a:srgbClr val="3366FF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/>
            <p:cNvSpPr/>
            <p:nvPr/>
          </p:nvSpPr>
          <p:spPr>
            <a:xfrm>
              <a:off x="7114350" y="3714005"/>
              <a:ext cx="56989" cy="56989"/>
            </a:xfrm>
            <a:prstGeom prst="ellipse">
              <a:avLst/>
            </a:prstGeom>
            <a:solidFill>
              <a:srgbClr val="3366FF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Oval 215"/>
            <p:cNvSpPr/>
            <p:nvPr/>
          </p:nvSpPr>
          <p:spPr>
            <a:xfrm>
              <a:off x="7160917" y="3890828"/>
              <a:ext cx="56989" cy="56989"/>
            </a:xfrm>
            <a:prstGeom prst="ellipse">
              <a:avLst/>
            </a:prstGeom>
            <a:solidFill>
              <a:srgbClr val="3366FF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Oval 216"/>
            <p:cNvSpPr/>
            <p:nvPr/>
          </p:nvSpPr>
          <p:spPr>
            <a:xfrm>
              <a:off x="7313317" y="4043228"/>
              <a:ext cx="56989" cy="56989"/>
            </a:xfrm>
            <a:prstGeom prst="ellipse">
              <a:avLst/>
            </a:prstGeom>
            <a:solidFill>
              <a:srgbClr val="3366FF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Oval 217"/>
            <p:cNvSpPr/>
            <p:nvPr/>
          </p:nvSpPr>
          <p:spPr>
            <a:xfrm>
              <a:off x="7530845" y="4211910"/>
              <a:ext cx="56989" cy="56989"/>
            </a:xfrm>
            <a:prstGeom prst="ellipse">
              <a:avLst/>
            </a:prstGeom>
            <a:solidFill>
              <a:srgbClr val="3366FF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19" name="Group 218"/>
            <p:cNvGrpSpPr/>
            <p:nvPr/>
          </p:nvGrpSpPr>
          <p:grpSpPr>
            <a:xfrm>
              <a:off x="4914913" y="1682980"/>
              <a:ext cx="3140173" cy="3684803"/>
              <a:chOff x="724744" y="1739969"/>
              <a:chExt cx="3140173" cy="3684803"/>
            </a:xfrm>
          </p:grpSpPr>
          <p:sp>
            <p:nvSpPr>
              <p:cNvPr id="220" name="Hexagon 219"/>
              <p:cNvSpPr/>
              <p:nvPr/>
            </p:nvSpPr>
            <p:spPr>
              <a:xfrm>
                <a:off x="724744" y="2271413"/>
                <a:ext cx="1221249" cy="1052801"/>
              </a:xfrm>
              <a:prstGeom prst="hexagon">
                <a:avLst/>
              </a:prstGeom>
              <a:noFill/>
              <a:ln w="12700" cmpd="sng">
                <a:solidFill>
                  <a:srgbClr val="4F81BD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1" name="Hexagon 220"/>
              <p:cNvSpPr/>
              <p:nvPr/>
            </p:nvSpPr>
            <p:spPr>
              <a:xfrm>
                <a:off x="1683069" y="1739969"/>
                <a:ext cx="1221249" cy="1052801"/>
              </a:xfrm>
              <a:prstGeom prst="hexagon">
                <a:avLst/>
              </a:prstGeom>
              <a:noFill/>
              <a:ln w="12700" cmpd="sng">
                <a:solidFill>
                  <a:srgbClr val="4F81BD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2" name="Hexagon 221"/>
              <p:cNvSpPr/>
              <p:nvPr/>
            </p:nvSpPr>
            <p:spPr>
              <a:xfrm>
                <a:off x="1683069" y="2792770"/>
                <a:ext cx="1221249" cy="1052801"/>
              </a:xfrm>
              <a:prstGeom prst="hexagon">
                <a:avLst/>
              </a:prstGeom>
              <a:noFill/>
              <a:ln w="12700" cmpd="sng">
                <a:solidFill>
                  <a:srgbClr val="4F81BD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3" name="Hexagon 222"/>
              <p:cNvSpPr/>
              <p:nvPr/>
            </p:nvSpPr>
            <p:spPr>
              <a:xfrm>
                <a:off x="2643668" y="2260986"/>
                <a:ext cx="1221249" cy="1052801"/>
              </a:xfrm>
              <a:prstGeom prst="hexagon">
                <a:avLst/>
              </a:prstGeom>
              <a:noFill/>
              <a:ln w="12700" cmpd="sng">
                <a:solidFill>
                  <a:srgbClr val="4F81BD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4" name="Hexagon 223"/>
              <p:cNvSpPr/>
              <p:nvPr/>
            </p:nvSpPr>
            <p:spPr>
              <a:xfrm>
                <a:off x="1685343" y="3850614"/>
                <a:ext cx="1221249" cy="1052801"/>
              </a:xfrm>
              <a:prstGeom prst="hexagon">
                <a:avLst/>
              </a:prstGeom>
              <a:noFill/>
              <a:ln w="12700" cmpd="sng">
                <a:solidFill>
                  <a:srgbClr val="4F81BD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5" name="Hexagon 224"/>
              <p:cNvSpPr/>
              <p:nvPr/>
            </p:nvSpPr>
            <p:spPr>
              <a:xfrm>
                <a:off x="2643668" y="3319170"/>
                <a:ext cx="1221249" cy="1052801"/>
              </a:xfrm>
              <a:prstGeom prst="hexagon">
                <a:avLst/>
              </a:prstGeom>
              <a:noFill/>
              <a:ln w="12700" cmpd="sng">
                <a:solidFill>
                  <a:srgbClr val="4F81BD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6" name="Hexagon 225"/>
              <p:cNvSpPr/>
              <p:nvPr/>
            </p:nvSpPr>
            <p:spPr>
              <a:xfrm>
                <a:off x="2643668" y="4371971"/>
                <a:ext cx="1221249" cy="1052801"/>
              </a:xfrm>
              <a:prstGeom prst="hexagon">
                <a:avLst/>
              </a:prstGeom>
              <a:noFill/>
              <a:ln w="12700" cmpd="sng">
                <a:solidFill>
                  <a:srgbClr val="4F81BD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28" name="TextBox 227"/>
          <p:cNvSpPr txBox="1"/>
          <p:nvPr/>
        </p:nvSpPr>
        <p:spPr>
          <a:xfrm>
            <a:off x="621722" y="5958572"/>
            <a:ext cx="2018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Polygons = LSOA</a:t>
            </a:r>
            <a:endParaRPr lang="en-GB" dirty="0"/>
          </a:p>
        </p:txBody>
      </p:sp>
      <p:sp>
        <p:nvSpPr>
          <p:cNvPr id="229" name="TextBox 228"/>
          <p:cNvSpPr txBox="1"/>
          <p:nvPr/>
        </p:nvSpPr>
        <p:spPr>
          <a:xfrm>
            <a:off x="539552" y="5589240"/>
            <a:ext cx="1820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Points = Crimes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75064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PREFERENCE" val="False"/>
</p:tagLst>
</file>

<file path=ppt/theme/theme1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Office Theme">
  <a:themeElements>
    <a:clrScheme name="Civic">
      <a:dk1>
        <a:sysClr val="windowText" lastClr="000000"/>
      </a:dk1>
      <a:lt1>
        <a:sysClr val="window" lastClr="FFFFFF"/>
      </a:lt1>
      <a:dk2>
        <a:srgbClr val="646B86"/>
      </a:dk2>
      <a:lt2>
        <a:srgbClr val="C5D1D7"/>
      </a:lt2>
      <a:accent1>
        <a:srgbClr val="D16349"/>
      </a:accent1>
      <a:accent2>
        <a:srgbClr val="CCB400"/>
      </a:accent2>
      <a:accent3>
        <a:srgbClr val="8CADAE"/>
      </a:accent3>
      <a:accent4>
        <a:srgbClr val="8C7B70"/>
      </a:accent4>
      <a:accent5>
        <a:srgbClr val="8FB08C"/>
      </a:accent5>
      <a:accent6>
        <a:srgbClr val="D19049"/>
      </a:accent6>
      <a:hlink>
        <a:srgbClr val="00A3D6"/>
      </a:hlink>
      <a:folHlink>
        <a:srgbClr val="694F07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10405</TotalTime>
  <Words>4036</Words>
  <Application>Microsoft Macintosh PowerPoint</Application>
  <PresentationFormat>On-screen Show (4:3)</PresentationFormat>
  <Paragraphs>738</Paragraphs>
  <Slides>117</Slides>
  <Notes>15</Notes>
  <HiddenSlides>7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117</vt:i4>
      </vt:variant>
    </vt:vector>
  </HeadingPairs>
  <TitlesOfParts>
    <vt:vector size="119" baseType="lpstr">
      <vt:lpstr>2_Office Theme</vt:lpstr>
      <vt:lpstr>1_Office Theme</vt:lpstr>
      <vt:lpstr>PowerPoint Presentation</vt:lpstr>
      <vt:lpstr>What will you get from the course?</vt:lpstr>
      <vt:lpstr>What will you get from the course?</vt:lpstr>
      <vt:lpstr>Outline of the day</vt:lpstr>
      <vt:lpstr>Outline of the day</vt:lpstr>
      <vt:lpstr>What is GIS?</vt:lpstr>
      <vt:lpstr>What is GIS?</vt:lpstr>
      <vt:lpstr>Types of questions a GIS can answer</vt:lpstr>
      <vt:lpstr>What is GIS?</vt:lpstr>
      <vt:lpstr>GIS – Geographic Information Systems</vt:lpstr>
      <vt:lpstr>PowerPoint Presentation</vt:lpstr>
      <vt:lpstr>PowerPoint Presentation</vt:lpstr>
      <vt:lpstr>CDRC</vt:lpstr>
      <vt:lpstr>CDRC Services</vt:lpstr>
      <vt:lpstr>R as a GIS</vt:lpstr>
      <vt:lpstr>R as a GIS</vt:lpstr>
      <vt:lpstr>R in Action</vt:lpstr>
      <vt:lpstr>PowerPoint Presentation</vt:lpstr>
      <vt:lpstr>PowerPoint Presentation</vt:lpstr>
      <vt:lpstr>PowerPoint Presentation</vt:lpstr>
      <vt:lpstr>R as a GIS</vt:lpstr>
      <vt:lpstr>Other GIS software?</vt:lpstr>
      <vt:lpstr>Projections and  Coordinate Systems</vt:lpstr>
      <vt:lpstr>Projections</vt:lpstr>
      <vt:lpstr>Projections</vt:lpstr>
      <vt:lpstr>PowerPoint Presentation</vt:lpstr>
      <vt:lpstr>PowerPoint Presentation</vt:lpstr>
      <vt:lpstr>PowerPoint Presentation</vt:lpstr>
      <vt:lpstr>Projections etc. </vt:lpstr>
      <vt:lpstr>Mercator</vt:lpstr>
      <vt:lpstr>Why are Projections important?</vt:lpstr>
      <vt:lpstr>PowerPoint Presentation</vt:lpstr>
      <vt:lpstr>PowerPoint Presentation</vt:lpstr>
      <vt:lpstr>Why are Projections important?</vt:lpstr>
      <vt:lpstr>Coordinate Systems</vt:lpstr>
      <vt:lpstr>PowerPoint Presentation</vt:lpstr>
      <vt:lpstr>PowerPoint Presentation</vt:lpstr>
      <vt:lpstr>PowerPoint Presentation</vt:lpstr>
      <vt:lpstr>Working Directory</vt:lpstr>
      <vt:lpstr>Variables</vt:lpstr>
      <vt:lpstr>Variables and Assignments</vt:lpstr>
      <vt:lpstr>Variables and Assignments</vt:lpstr>
      <vt:lpstr>Variables and Assignments</vt:lpstr>
      <vt:lpstr>Variables and Assignment</vt:lpstr>
      <vt:lpstr>Variables and Assignment</vt:lpstr>
      <vt:lpstr>Variables and Assignment</vt:lpstr>
      <vt:lpstr>Variables and Assignment</vt:lpstr>
      <vt:lpstr>Data Formats</vt:lpstr>
      <vt:lpstr>Practical Approach</vt:lpstr>
      <vt:lpstr>Typing out Code</vt:lpstr>
      <vt:lpstr>Load R</vt:lpstr>
      <vt:lpstr>PowerPoint Presentation</vt:lpstr>
      <vt:lpstr>Outline of the day</vt:lpstr>
      <vt:lpstr>Outline of the day</vt:lpstr>
      <vt:lpstr>Classification</vt:lpstr>
      <vt:lpstr>Classification</vt:lpstr>
      <vt:lpstr>Map Design: Classification</vt:lpstr>
      <vt:lpstr>Map Design: Classification</vt:lpstr>
      <vt:lpstr>Map Design: Classification</vt:lpstr>
      <vt:lpstr>Map Design: Classification</vt:lpstr>
      <vt:lpstr>Map Design: Classification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Why is it important?</vt:lpstr>
      <vt:lpstr>Why is it important?</vt:lpstr>
      <vt:lpstr>PowerPoint Presentation</vt:lpstr>
      <vt:lpstr>PowerPoint Presentation</vt:lpstr>
      <vt:lpstr>R Scripts</vt:lpstr>
      <vt:lpstr>PowerPoint Presentation</vt:lpstr>
      <vt:lpstr>PowerPoint Presentation</vt:lpstr>
      <vt:lpstr>PowerPoint Presentation</vt:lpstr>
      <vt:lpstr>Projects</vt:lpstr>
      <vt:lpstr>Code recap</vt:lpstr>
      <vt:lpstr>Code debugging</vt:lpstr>
      <vt:lpstr>PowerPoint Presentation</vt:lpstr>
      <vt:lpstr>Outline of the day</vt:lpstr>
      <vt:lpstr>Outline of the day</vt:lpstr>
      <vt:lpstr>Lunch</vt:lpstr>
      <vt:lpstr>Outline of the day</vt:lpstr>
      <vt:lpstr>Outline of the day</vt:lpstr>
      <vt:lpstr>Vector and Raster data</vt:lpstr>
      <vt:lpstr>Data Structure – Slot Names</vt:lpstr>
      <vt:lpstr>Data Structure – Slot Names</vt:lpstr>
      <vt:lpstr>Code recap</vt:lpstr>
      <vt:lpstr>Code recap</vt:lpstr>
      <vt:lpstr>Making Maps from Census Data</vt:lpstr>
      <vt:lpstr>Making Maps from Census Data</vt:lpstr>
      <vt:lpstr>Making Maps from Census Data</vt:lpstr>
      <vt:lpstr>Making Maps from Census Data</vt:lpstr>
      <vt:lpstr>Plotting Multiple Maps</vt:lpstr>
      <vt:lpstr>Practical</vt:lpstr>
      <vt:lpstr>Practical</vt:lpstr>
      <vt:lpstr>PowerPoint Presentation</vt:lpstr>
      <vt:lpstr>Point in Polygon</vt:lpstr>
      <vt:lpstr>Overlays / Intersection</vt:lpstr>
      <vt:lpstr>PowerPoint Presentation</vt:lpstr>
      <vt:lpstr>Outline of the day</vt:lpstr>
      <vt:lpstr>Outline of the day</vt:lpstr>
      <vt:lpstr>PowerPoint Presentation</vt:lpstr>
      <vt:lpstr>PowerPoint Presentation</vt:lpstr>
      <vt:lpstr>Libraries..  </vt:lpstr>
      <vt:lpstr>Analysis Examples</vt:lpstr>
      <vt:lpstr>PowerPoint Presentation</vt:lpstr>
      <vt:lpstr>Pros and Cons - R</vt:lpstr>
      <vt:lpstr>ArcGIS, QGIS &amp; R</vt:lpstr>
      <vt:lpstr>Common Problems in Mapping</vt:lpstr>
      <vt:lpstr>Next Steps</vt:lpstr>
      <vt:lpstr>Practical</vt:lpstr>
      <vt:lpstr>Practical</vt:lpstr>
      <vt:lpstr>PowerPoint Presentation</vt:lpstr>
      <vt:lpstr>Unused Slides</vt:lpstr>
      <vt:lpstr>Data Formats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Nick Bearman</dc:creator>
  <cp:lastModifiedBy>Nick Bearman</cp:lastModifiedBy>
  <cp:revision>192</cp:revision>
  <cp:lastPrinted>2016-03-02T15:03:21Z</cp:lastPrinted>
  <dcterms:created xsi:type="dcterms:W3CDTF">2014-07-02T09:19:05Z</dcterms:created>
  <dcterms:modified xsi:type="dcterms:W3CDTF">2016-03-02T15:19:14Z</dcterms:modified>
</cp:coreProperties>
</file>